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09"/>
  </p:notesMasterIdLst>
  <p:handoutMasterIdLst>
    <p:handoutMasterId r:id="rId110"/>
  </p:handoutMasterIdLst>
  <p:sldIdLst>
    <p:sldId id="256" r:id="rId2"/>
    <p:sldId id="257" r:id="rId3"/>
    <p:sldId id="258" r:id="rId4"/>
    <p:sldId id="259" r:id="rId5"/>
    <p:sldId id="486" r:id="rId6"/>
    <p:sldId id="510" r:id="rId7"/>
    <p:sldId id="511" r:id="rId8"/>
    <p:sldId id="485" r:id="rId9"/>
    <p:sldId id="261" r:id="rId10"/>
    <p:sldId id="292" r:id="rId11"/>
    <p:sldId id="305" r:id="rId12"/>
    <p:sldId id="306" r:id="rId13"/>
    <p:sldId id="308" r:id="rId14"/>
    <p:sldId id="309" r:id="rId15"/>
    <p:sldId id="310" r:id="rId16"/>
    <p:sldId id="311" r:id="rId17"/>
    <p:sldId id="312" r:id="rId18"/>
    <p:sldId id="313" r:id="rId19"/>
    <p:sldId id="316" r:id="rId20"/>
    <p:sldId id="406" r:id="rId21"/>
    <p:sldId id="476" r:id="rId22"/>
    <p:sldId id="477" r:id="rId23"/>
    <p:sldId id="361" r:id="rId24"/>
    <p:sldId id="478" r:id="rId25"/>
    <p:sldId id="365" r:id="rId26"/>
    <p:sldId id="332" r:id="rId27"/>
    <p:sldId id="347" r:id="rId28"/>
    <p:sldId id="349" r:id="rId29"/>
    <p:sldId id="366" r:id="rId30"/>
    <p:sldId id="362" r:id="rId31"/>
    <p:sldId id="334" r:id="rId32"/>
    <p:sldId id="479" r:id="rId33"/>
    <p:sldId id="276" r:id="rId34"/>
    <p:sldId id="499" r:id="rId35"/>
    <p:sldId id="500" r:id="rId36"/>
    <p:sldId id="501" r:id="rId37"/>
    <p:sldId id="502" r:id="rId38"/>
    <p:sldId id="503" r:id="rId39"/>
    <p:sldId id="504" r:id="rId40"/>
    <p:sldId id="505" r:id="rId41"/>
    <p:sldId id="260" r:id="rId42"/>
    <p:sldId id="262" r:id="rId43"/>
    <p:sldId id="506" r:id="rId44"/>
    <p:sldId id="263" r:id="rId45"/>
    <p:sldId id="291" r:id="rId46"/>
    <p:sldId id="487" r:id="rId47"/>
    <p:sldId id="488" r:id="rId48"/>
    <p:sldId id="286" r:id="rId49"/>
    <p:sldId id="420" r:id="rId50"/>
    <p:sldId id="497" r:id="rId51"/>
    <p:sldId id="266" r:id="rId52"/>
    <p:sldId id="273" r:id="rId53"/>
    <p:sldId id="272" r:id="rId54"/>
    <p:sldId id="462" r:id="rId55"/>
    <p:sldId id="465" r:id="rId56"/>
    <p:sldId id="464" r:id="rId57"/>
    <p:sldId id="466" r:id="rId58"/>
    <p:sldId id="267" r:id="rId59"/>
    <p:sldId id="268" r:id="rId60"/>
    <p:sldId id="368" r:id="rId61"/>
    <p:sldId id="369" r:id="rId62"/>
    <p:sldId id="509" r:id="rId63"/>
    <p:sldId id="370" r:id="rId64"/>
    <p:sldId id="372" r:id="rId65"/>
    <p:sldId id="491" r:id="rId66"/>
    <p:sldId id="289" r:id="rId67"/>
    <p:sldId id="483" r:id="rId68"/>
    <p:sldId id="484" r:id="rId69"/>
    <p:sldId id="492" r:id="rId70"/>
    <p:sldId id="493" r:id="rId71"/>
    <p:sldId id="494" r:id="rId72"/>
    <p:sldId id="498" r:id="rId73"/>
    <p:sldId id="285" r:id="rId74"/>
    <p:sldId id="490" r:id="rId75"/>
    <p:sldId id="495" r:id="rId76"/>
    <p:sldId id="489" r:id="rId77"/>
    <p:sldId id="364" r:id="rId78"/>
    <p:sldId id="401" r:id="rId79"/>
    <p:sldId id="407" r:id="rId80"/>
    <p:sldId id="480" r:id="rId81"/>
    <p:sldId id="481" r:id="rId82"/>
    <p:sldId id="482" r:id="rId83"/>
    <p:sldId id="399" r:id="rId84"/>
    <p:sldId id="293" r:id="rId85"/>
    <p:sldId id="473" r:id="rId86"/>
    <p:sldId id="472" r:id="rId87"/>
    <p:sldId id="471" r:id="rId88"/>
    <p:sldId id="279" r:id="rId89"/>
    <p:sldId id="468" r:id="rId90"/>
    <p:sldId id="274" r:id="rId91"/>
    <p:sldId id="470" r:id="rId92"/>
    <p:sldId id="278" r:id="rId93"/>
    <p:sldId id="474" r:id="rId94"/>
    <p:sldId id="277" r:id="rId95"/>
    <p:sldId id="469" r:id="rId96"/>
    <p:sldId id="270" r:id="rId97"/>
    <p:sldId id="275" r:id="rId98"/>
    <p:sldId id="269" r:id="rId99"/>
    <p:sldId id="271" r:id="rId100"/>
    <p:sldId id="467" r:id="rId101"/>
    <p:sldId id="475" r:id="rId102"/>
    <p:sldId id="282" r:id="rId103"/>
    <p:sldId id="264" r:id="rId104"/>
    <p:sldId id="411" r:id="rId105"/>
    <p:sldId id="507" r:id="rId106"/>
    <p:sldId id="508" r:id="rId107"/>
    <p:sldId id="378" r:id="rId108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  <a:srgbClr val="9B0101"/>
    <a:srgbClr val="060E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6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20336-4F96-450E-8081-2875F5C75BF2}" type="datetimeFigureOut">
              <a:rPr lang="pt-BR" smtClean="0"/>
              <a:t>28/05/2026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3" y="9430093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6" y="9430093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76175-4DAF-44D4-9925-A5C0EEF7C3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174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9E4A0-0AEC-400A-94A5-AA3FE3877808}" type="datetimeFigureOut">
              <a:rPr lang="pt-BR" smtClean="0"/>
              <a:t>28/05/2026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3" y="9430093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6" y="9430093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27FF2-5232-41FB-9650-CC35A84FB4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13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28/05/2026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4119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28/05/2026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665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28/05/2026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7595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28/05/2026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181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28/05/2026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2283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28/05/2026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249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28/05/2026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1604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28/05/2026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382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28/05/2026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8842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28/05/2026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743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28/05/2026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193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fld id="{AA8A8D5A-2B54-403D-9703-59AB7FCF1B4E}" type="datetimeFigureOut">
              <a:rPr lang="pt-BR" smtClean="0"/>
              <a:pPr/>
              <a:t>28/05/2026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fld id="{CAE1987A-AE67-445D-8F84-63C5E6D5F0D5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345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mailto:epidemiojagua@gmail.com" TargetMode="External"/><Relationship Id="rId2" Type="http://schemas.openxmlformats.org/officeDocument/2006/relationships/hyperlink" Target="mailto:visajaguariaiva@gmail.com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guariaiva.pr.gov.br/saude" TargetMode="External"/><Relationship Id="rId2" Type="http://schemas.openxmlformats.org/officeDocument/2006/relationships/hyperlink" Target="mailto:saudejaguariaiva@gmail.com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C865753-DFB4-2730-F27A-EAD67111BDA4}"/>
              </a:ext>
            </a:extLst>
          </p:cNvPr>
          <p:cNvSpPr txBox="1"/>
          <p:nvPr/>
        </p:nvSpPr>
        <p:spPr>
          <a:xfrm>
            <a:off x="98611" y="284274"/>
            <a:ext cx="4356847" cy="338554"/>
          </a:xfrm>
          <a:prstGeom prst="rect">
            <a:avLst/>
          </a:prstGeom>
          <a:solidFill>
            <a:srgbClr val="9A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spc="300" dirty="0">
                <a:solidFill>
                  <a:schemeClr val="bg1"/>
                </a:solidFill>
                <a:latin typeface="Bebas Neue" panose="020B0606020202050201" pitchFamily="34" charset="0"/>
              </a:rPr>
              <a:t>1º QUADRIMESTRE DE 2.026</a:t>
            </a:r>
          </a:p>
        </p:txBody>
      </p:sp>
    </p:spTree>
    <p:extLst>
      <p:ext uri="{BB962C8B-B14F-4D97-AF65-F5344CB8AC3E}">
        <p14:creationId xmlns:p14="http://schemas.microsoft.com/office/powerpoint/2010/main" val="2365742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66A9E-4CFF-830E-537C-BAFA999F4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2EBC6CE-CA30-FE83-CAC4-86F611F1FEA5}"/>
              </a:ext>
            </a:extLst>
          </p:cNvPr>
          <p:cNvSpPr txBox="1"/>
          <p:nvPr/>
        </p:nvSpPr>
        <p:spPr>
          <a:xfrm>
            <a:off x="1524001" y="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GESTÃO FINANCEIRA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AA40CD54-CC47-F6A7-B5F2-245484ADA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140392"/>
              </p:ext>
            </p:extLst>
          </p:nvPr>
        </p:nvGraphicFramePr>
        <p:xfrm>
          <a:off x="766482" y="584780"/>
          <a:ext cx="10659035" cy="53492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900657">
                  <a:extLst>
                    <a:ext uri="{9D8B030D-6E8A-4147-A177-3AD203B41FA5}">
                      <a16:colId xmlns:a16="http://schemas.microsoft.com/office/drawing/2014/main" val="1856507567"/>
                    </a:ext>
                  </a:extLst>
                </a:gridCol>
                <a:gridCol w="1758378">
                  <a:extLst>
                    <a:ext uri="{9D8B030D-6E8A-4147-A177-3AD203B41FA5}">
                      <a16:colId xmlns:a16="http://schemas.microsoft.com/office/drawing/2014/main" val="3644196687"/>
                    </a:ext>
                  </a:extLst>
                </a:gridCol>
              </a:tblGrid>
              <a:tr h="218037">
                <a:tc gridSpan="2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RECEITAS - 1° quadrimestre 2026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888997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TRANSFERENCIAS ESTADUAIS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R$ 403.241,99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6567324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PROCEDIMENTOS SUS AIH/SIA (Autorização de Internamento Hospitalar/Sistema de Informação Ambulatorial)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R$ 301.241,99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2928373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INCENTIVO FINAN. DE CUSTEIO PNAISP (Saúde das Pessoas Privadas de Liberdade)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R$ 10.000,00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25361660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INCENTIVO FINANCEIRO DE CUSTEIO - PROAPS PARANÁ (Componente Variável+Fixo)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R$ 92.000,00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1672761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TRANSFERENCIAS FEDERAIS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R$ 2.042.762,56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3042363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ATENÇÃO DE MÉDIA E ALTA COMPLEXIDADE - PROCEDIMENTOS MAC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R$ 130.108,54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293612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ATENÇÃO DE MÉDIA E ALTA COMPLEXIDADE - SAMU 192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R$ 113.978,80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8440023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ATENÇÃO PRIMÁRIA - AGENTES COMUNITÁRIOS DE SAÚDE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R$ 389.040,00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226209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ATENÇÃO PRIMÁRIA - INCENTIVO SAÚDE DE PESSOAS EM CONFLITO COM A LEI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R$ 16.000,00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5017662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ATENÇÃO PRIMÁRIA - INCENTIVO COMPENSATÓRIO DE TRANSIÇÃO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R$ 27.304,00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8763109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ATENÇÃO PRIMÁRIA - INCENTIVO FINANCEIRO DA APS - COMPONENTE PER CAPITA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R$ 72.161,60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0377762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ATENÇÃO PRIMÁRIA - INCENTIVO FINANCEIRO DA APS - EQUIPES DE SAÚDE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R$ 686.136,00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4262902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ATENÇÃO PRIMÁRIA - INCENTIVO P/ ATENÇÃO À SAÚDE BUCAL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R$ 230.738,25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76720442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GESTÃO DO SUS - ASSIST. FINANCEIRA COMPLEMENTO PISO DA ENFERMAGEM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R$ 261.596,25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7866059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VIGILÂNCIA EM SAÚDE - PREVENÇÃO E CONTROLE DAS DST/AIDS E HEPATITES VIRAIS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R$ 6.596,19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6457705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VIGILÂNCIA EM SAÚDE - EXECUÇÃO AÇÕES VIGILÂNCIA SANITÁRIA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R$ 9.092,00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25758061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VIGILÂNCIA EM SAÚDE - DESPESAS DIVERSAS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R$ 48.138,93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5093034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VIGILÂNCIA EM SAÚDE - AGENTES DE COMBATE ÀS ENDEMIAS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R$ 51.872,00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96674923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DE TRANSFERENCIAS - ESTADUAL/FEDERAL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R$ 2.446.004,55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93840971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RECEITAS DO MUNICÍPIO - VINCULADOS 15% (EC 29/2000)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R$ 8.630.646,49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9375741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RENDIMENTOS DE APLICAÇÃO FINANCEIRA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R$ 227.562,93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8100925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RECEITA MUNICIPAL - RECURSOS LIVRES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R$ 4.271.640,02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4007331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DAS RECEITAS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R$ 15.575.853,99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7032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41254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4C944-2735-4FB6-F134-FA9A2A2E2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11B9509-4674-AEFA-1070-30C7B1AD3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965" y="1610472"/>
            <a:ext cx="10551459" cy="41986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dirty="0"/>
              <a:t>Atendimento ao Público: 995 usuários.</a:t>
            </a:r>
          </a:p>
          <a:p>
            <a:pPr marL="0" indent="0" algn="just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400" dirty="0"/>
              <a:t>Emissão de Cartão Nacional do SUS: </a:t>
            </a:r>
          </a:p>
          <a:p>
            <a:pPr marL="0" indent="0" algn="just">
              <a:buNone/>
            </a:pPr>
            <a:r>
              <a:rPr lang="pt-BR" sz="2400" dirty="0"/>
              <a:t> </a:t>
            </a:r>
          </a:p>
          <a:p>
            <a:pPr marL="0" indent="0" algn="just">
              <a:buNone/>
            </a:pPr>
            <a:endParaRPr lang="pt-BR" sz="2400" dirty="0"/>
          </a:p>
          <a:p>
            <a:pPr marL="0" indent="0" algn="just">
              <a:buNone/>
            </a:pPr>
            <a:endParaRPr lang="pt-BR" sz="240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75A26E1-6B23-A351-7C89-350A3BEC9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867666"/>
              </p:ext>
            </p:extLst>
          </p:nvPr>
        </p:nvGraphicFramePr>
        <p:xfrm>
          <a:off x="4064000" y="3429000"/>
          <a:ext cx="4064000" cy="18491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89093241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062652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Roboto" panose="02000000000000000000" pitchFamily="2" charset="0"/>
                        </a:rPr>
                        <a:t>Quadrimestre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196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Roboto" panose="02000000000000000000" pitchFamily="2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Roboto" panose="02000000000000000000" pitchFamily="2" charset="0"/>
                        </a:rPr>
                        <a:t>742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795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Roboto" panose="02000000000000000000" pitchFamily="2" charset="0"/>
                        </a:rPr>
                        <a:t>1ª Via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Roboto" panose="02000000000000000000" pitchFamily="2" charset="0"/>
                        </a:rPr>
                        <a:t>129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822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Roboto" panose="02000000000000000000" pitchFamily="2" charset="0"/>
                        </a:rPr>
                        <a:t>2ª Via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Roboto" panose="02000000000000000000" pitchFamily="2" charset="0"/>
                        </a:rPr>
                        <a:t>607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630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Roboto" panose="02000000000000000000" pitchFamily="2" charset="0"/>
                        </a:rPr>
                        <a:t>Cadastro 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Roboto" panose="02000000000000000000" pitchFamily="2" charset="0"/>
                        </a:rPr>
                        <a:t>739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01426"/>
                  </a:ext>
                </a:extLst>
              </a:tr>
            </a:tbl>
          </a:graphicData>
        </a:graphic>
      </p:graphicFrame>
      <p:sp>
        <p:nvSpPr>
          <p:cNvPr id="7" name="Título 2">
            <a:extLst>
              <a:ext uri="{FF2B5EF4-FFF2-40B4-BE49-F238E27FC236}">
                <a16:creationId xmlns:a16="http://schemas.microsoft.com/office/drawing/2014/main" id="{A03513B0-8B34-0D24-685D-96BAE6F26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2"/>
            <a:ext cx="12192000" cy="570469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latin typeface="Roboto" panose="02000000000000000000" pitchFamily="2" charset="0"/>
                <a:ea typeface="Roboto" panose="02000000000000000000" pitchFamily="2" charset="0"/>
              </a:rPr>
              <a:t>VISA - VIGILÂNCIA SANITÁRIA</a:t>
            </a:r>
          </a:p>
        </p:txBody>
      </p:sp>
    </p:spTree>
    <p:extLst>
      <p:ext uri="{BB962C8B-B14F-4D97-AF65-F5344CB8AC3E}">
        <p14:creationId xmlns:p14="http://schemas.microsoft.com/office/powerpoint/2010/main" val="39297869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2A4C7-7E11-BA6D-A16B-F4A0357B4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476356-6C03-A623-4917-09FD77FD93B5}"/>
              </a:ext>
            </a:extLst>
          </p:cNvPr>
          <p:cNvSpPr txBox="1">
            <a:spLocks noChangeArrowheads="1"/>
          </p:cNvSpPr>
          <p:nvPr/>
        </p:nvSpPr>
        <p:spPr>
          <a:xfrm>
            <a:off x="2445124" y="1040204"/>
            <a:ext cx="7301753" cy="59177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300" b="1" dirty="0">
                <a:solidFill>
                  <a:schemeClr val="tx1"/>
                </a:solidFill>
              </a:rPr>
              <a:t>Vigilância em Saúde - Jaguariaíva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6A1776D-2EF9-2577-5FE3-30475EB51280}"/>
              </a:ext>
            </a:extLst>
          </p:cNvPr>
          <p:cNvSpPr txBox="1"/>
          <p:nvPr/>
        </p:nvSpPr>
        <p:spPr>
          <a:xfrm>
            <a:off x="2445124" y="2274838"/>
            <a:ext cx="730175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2400" dirty="0">
                <a:latin typeface="Roboto" panose="02000000000000000000" pitchFamily="2" charset="0"/>
              </a:rPr>
              <a:t>(43) 3535 – 9468</a:t>
            </a:r>
          </a:p>
          <a:p>
            <a:pPr algn="ctr" eaLnBrk="1" hangingPunct="1"/>
            <a:r>
              <a:rPr lang="pt-BR" sz="2400" dirty="0">
                <a:latin typeface="Roboto" panose="02000000000000000000" pitchFamily="2" charset="0"/>
              </a:rPr>
              <a:t>(43) 3535 – 9450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pt-BR" sz="2400" dirty="0">
                <a:latin typeface="Roboto" panose="02000000000000000000" pitchFamily="2" charset="0"/>
              </a:rPr>
              <a:t>(43) 3535 – 9497 ( ouvidoria)	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pt-BR" sz="2400" dirty="0"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visajaguariaiva@gmail.com</a:t>
            </a:r>
            <a:endParaRPr lang="pt-BR" sz="2400" dirty="0">
              <a:latin typeface="Roboto" panose="02000000000000000000" pitchFamily="2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pt-BR" sz="2400" dirty="0">
                <a:latin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epidemiojagua@gmail.com</a:t>
            </a:r>
            <a:r>
              <a:rPr lang="pt-BR" sz="2400" dirty="0">
                <a:latin typeface="Roboto" panose="02000000000000000000" pitchFamily="2" charset="0"/>
              </a:rPr>
              <a:t> </a:t>
            </a:r>
            <a:endParaRPr lang="pt-BR" dirty="0">
              <a:latin typeface="Roboto" panose="02000000000000000000" pitchFamily="2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pt-BR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27918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BF6F4-2956-2D9B-0937-C14395FC6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869AB46-B81A-B645-D7B3-64EA02F7910E}"/>
              </a:ext>
            </a:extLst>
          </p:cNvPr>
          <p:cNvSpPr txBox="1"/>
          <p:nvPr/>
        </p:nvSpPr>
        <p:spPr>
          <a:xfrm>
            <a:off x="1524000" y="2921169"/>
            <a:ext cx="9144000" cy="1015663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C00000"/>
                </a:solidFill>
                <a:latin typeface="Bebas Neue" panose="020B0606020202050201" pitchFamily="34" charset="0"/>
              </a:rPr>
              <a:t>Clínica municipal de fisioterapia</a:t>
            </a:r>
          </a:p>
        </p:txBody>
      </p:sp>
    </p:spTree>
    <p:extLst>
      <p:ext uri="{BB962C8B-B14F-4D97-AF65-F5344CB8AC3E}">
        <p14:creationId xmlns:p14="http://schemas.microsoft.com/office/powerpoint/2010/main" val="324921508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63DB0-4C80-EE93-A82B-6ACDF607B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402EB77-7995-53C9-7CF8-6EC0E793CA49}"/>
              </a:ext>
            </a:extLst>
          </p:cNvPr>
          <p:cNvSpPr txBox="1"/>
          <p:nvPr/>
        </p:nvSpPr>
        <p:spPr>
          <a:xfrm>
            <a:off x="1524000" y="356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CLÍNICA MUNICIPAL DE FISIOTERAPIA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138BD89B-3118-904F-BA1B-195E8DBA92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158263"/>
              </p:ext>
            </p:extLst>
          </p:nvPr>
        </p:nvGraphicFramePr>
        <p:xfrm>
          <a:off x="2032000" y="2316480"/>
          <a:ext cx="8128000" cy="2225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64118">
                  <a:extLst>
                    <a:ext uri="{9D8B030D-6E8A-4147-A177-3AD203B41FA5}">
                      <a16:colId xmlns:a16="http://schemas.microsoft.com/office/drawing/2014/main" val="2159532805"/>
                    </a:ext>
                  </a:extLst>
                </a:gridCol>
                <a:gridCol w="2321858">
                  <a:extLst>
                    <a:ext uri="{9D8B030D-6E8A-4147-A177-3AD203B41FA5}">
                      <a16:colId xmlns:a16="http://schemas.microsoft.com/office/drawing/2014/main" val="584210130"/>
                    </a:ext>
                  </a:extLst>
                </a:gridCol>
                <a:gridCol w="1290918">
                  <a:extLst>
                    <a:ext uri="{9D8B030D-6E8A-4147-A177-3AD203B41FA5}">
                      <a16:colId xmlns:a16="http://schemas.microsoft.com/office/drawing/2014/main" val="3899172091"/>
                    </a:ext>
                  </a:extLst>
                </a:gridCol>
                <a:gridCol w="1751106">
                  <a:extLst>
                    <a:ext uri="{9D8B030D-6E8A-4147-A177-3AD203B41FA5}">
                      <a16:colId xmlns:a16="http://schemas.microsoft.com/office/drawing/2014/main" val="13727950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Procedimentos </a:t>
                      </a:r>
                      <a:endParaRPr lang="pt-BR" sz="16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Atendimentos</a:t>
                      </a:r>
                      <a:endParaRPr lang="pt-BR" sz="16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Faltas</a:t>
                      </a:r>
                      <a:endParaRPr lang="pt-BR" sz="16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Remarcações</a:t>
                      </a:r>
                      <a:endParaRPr lang="pt-BR" sz="16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669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Atendimentos Fisioterapia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2.999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362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252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129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Atendimentos Domiciliares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2742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Atendimentos HMCL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9824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Atendimentos psicóloga TEA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9405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pt-BR" sz="16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3.209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252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5736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30571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A1A93-8E42-DA27-43E3-5FD4A5F98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8916895-BBBD-6ED7-6992-173782C18C67}"/>
              </a:ext>
            </a:extLst>
          </p:cNvPr>
          <p:cNvSpPr txBox="1"/>
          <p:nvPr/>
        </p:nvSpPr>
        <p:spPr>
          <a:xfrm>
            <a:off x="0" y="356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CLÍNICA MUNICIPAL DE FISIOTERAPIA – GESTÃO DE METAS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AFB5B851-A5D1-9470-EB9D-79465871A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755917"/>
              </p:ext>
            </p:extLst>
          </p:nvPr>
        </p:nvGraphicFramePr>
        <p:xfrm>
          <a:off x="1169893" y="1483604"/>
          <a:ext cx="9852213" cy="389079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30823">
                  <a:extLst>
                    <a:ext uri="{9D8B030D-6E8A-4147-A177-3AD203B41FA5}">
                      <a16:colId xmlns:a16="http://schemas.microsoft.com/office/drawing/2014/main" val="2113805217"/>
                    </a:ext>
                  </a:extLst>
                </a:gridCol>
                <a:gridCol w="4912658">
                  <a:extLst>
                    <a:ext uri="{9D8B030D-6E8A-4147-A177-3AD203B41FA5}">
                      <a16:colId xmlns:a16="http://schemas.microsoft.com/office/drawing/2014/main" val="4087386407"/>
                    </a:ext>
                  </a:extLst>
                </a:gridCol>
                <a:gridCol w="2608732">
                  <a:extLst>
                    <a:ext uri="{9D8B030D-6E8A-4147-A177-3AD203B41FA5}">
                      <a16:colId xmlns:a16="http://schemas.microsoft.com/office/drawing/2014/main" val="2139460145"/>
                    </a:ext>
                  </a:extLst>
                </a:gridCol>
              </a:tblGrid>
              <a:tr h="3721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METAS</a:t>
                      </a:r>
                      <a:endParaRPr lang="pt-BR" sz="11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AÇÕES PROGRAMADAS </a:t>
                      </a:r>
                      <a:endParaRPr lang="pt-BR" sz="11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AÇÕES REALIZADAS </a:t>
                      </a:r>
                      <a:endParaRPr lang="pt-BR" sz="11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1743275"/>
                  </a:ext>
                </a:extLst>
              </a:tr>
              <a:tr h="71202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a Clínica Municipal de Fisioterapia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a Clínica garantindo condições para a atuação dos profissionais na promoção de saúde, prevenção de doenças, na cura e reabilitação dos pacientes;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Serviço mantido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2586067"/>
                  </a:ext>
                </a:extLst>
              </a:tr>
              <a:tr h="4971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atendimento fisioterapêutico ILPI no Lar Bom Jesus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atendimento fisioterapêutico ILPI no Asilo Lar Bom Jesus.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Atendimento realizado toda quarta-feira.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6997531"/>
                  </a:ext>
                </a:extLst>
              </a:tr>
              <a:tr h="5320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o serviço de fisioterapia para pacientes do Hospital Municipal Carolina Lupion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o serviço de fisioterapia para pacientes do Hospital Municipal Carolina Lupion.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88 atendimentos realizados no quadrimestre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543268"/>
                  </a:ext>
                </a:extLst>
              </a:tr>
              <a:tr h="5320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o atendimento noturno na Clínica Municipal de Fisioterapia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o atendimento noturno na Clínica Municipal de Fisioterapia para viabilizar o maior acesso da população.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Serviço mantido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7226992"/>
                  </a:ext>
                </a:extLst>
              </a:tr>
              <a:tr h="12143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Implantar grupos de trabalho de prevenção na Clínica Municipal de Fisioterapia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Trabalho Educativo Postural: Fisioterapia preventiva através de </a:t>
                      </a:r>
                      <a:r>
                        <a:rPr lang="pt-BR" sz="115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orientação postural para crianças em idade escolar (Escolas Municipais); </a:t>
                      </a:r>
                      <a:endParaRPr lang="pt-BR" sz="11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5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Palestras Preventivas sobre Ergonomia do Trabalho para funcionários da SEMUS. </a:t>
                      </a:r>
                      <a:r>
                        <a:rPr lang="pt-BR" sz="11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Não implantado devido a alta demanda, mais as orientações são realizadas individualmente na clínica.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1408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191695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D896B-C404-9E7A-486E-6A4FDC661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BCB5B21-A1DA-F5D2-B564-860C3C282553}"/>
              </a:ext>
            </a:extLst>
          </p:cNvPr>
          <p:cNvSpPr txBox="1"/>
          <p:nvPr/>
        </p:nvSpPr>
        <p:spPr>
          <a:xfrm>
            <a:off x="1524000" y="2459504"/>
            <a:ext cx="9144000" cy="1015663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C00000"/>
                </a:solidFill>
                <a:latin typeface="Bebas Neue" panose="020B0606020202050201" pitchFamily="34" charset="0"/>
              </a:rPr>
              <a:t>T.I E PROCESSAMENTO DE DADOS</a:t>
            </a:r>
          </a:p>
        </p:txBody>
      </p:sp>
    </p:spTree>
    <p:extLst>
      <p:ext uri="{BB962C8B-B14F-4D97-AF65-F5344CB8AC3E}">
        <p14:creationId xmlns:p14="http://schemas.microsoft.com/office/powerpoint/2010/main" val="295653767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2F187-EBD5-5E51-684A-495544D58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ADA6F0A-3492-0857-9C21-6D97DA12C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502168"/>
              </p:ext>
            </p:extLst>
          </p:nvPr>
        </p:nvGraphicFramePr>
        <p:xfrm>
          <a:off x="770965" y="636496"/>
          <a:ext cx="10650069" cy="541121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258235">
                  <a:extLst>
                    <a:ext uri="{9D8B030D-6E8A-4147-A177-3AD203B41FA5}">
                      <a16:colId xmlns:a16="http://schemas.microsoft.com/office/drawing/2014/main" val="4187365785"/>
                    </a:ext>
                  </a:extLst>
                </a:gridCol>
                <a:gridCol w="3720353">
                  <a:extLst>
                    <a:ext uri="{9D8B030D-6E8A-4147-A177-3AD203B41FA5}">
                      <a16:colId xmlns:a16="http://schemas.microsoft.com/office/drawing/2014/main" val="2405191596"/>
                    </a:ext>
                  </a:extLst>
                </a:gridCol>
                <a:gridCol w="2671481">
                  <a:extLst>
                    <a:ext uri="{9D8B030D-6E8A-4147-A177-3AD203B41FA5}">
                      <a16:colId xmlns:a16="http://schemas.microsoft.com/office/drawing/2014/main" val="2693200848"/>
                    </a:ext>
                  </a:extLst>
                </a:gridCol>
              </a:tblGrid>
              <a:tr h="3406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META</a:t>
                      </a:r>
                      <a:endParaRPr lang="pt-BR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AÇÕES PROGRAMADAS</a:t>
                      </a:r>
                      <a:endParaRPr lang="pt-BR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AÇÕES REALIZADAS</a:t>
                      </a:r>
                      <a:endParaRPr lang="pt-BR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63224744"/>
                  </a:ext>
                </a:extLst>
              </a:tr>
              <a:tr h="5172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Adequar o Sistema de Informação de toda área da saúde</a:t>
                      </a:r>
                      <a:endParaRPr lang="pt-BR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Continuar com a implantação dos sistemas de gerenciamento dos serviços de saúde, estendendo sua cobertura para todos os setores e unidades de atendimento</a:t>
                      </a:r>
                      <a:endParaRPr lang="pt-BR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Implantação onde a demanda se faz necessária e possível, ultima implantação realizada no TFD – Transporte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9186032"/>
                  </a:ext>
                </a:extLst>
              </a:tr>
              <a:tr h="7604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Garantir a manutenção dos equipamentos e programas de Tecnologia da Informação necessários para o fortalecimento e organização da gestão da saúde. (Prontuário Eletrônico dos Pacientes e Sistema de Painel Eletrônico)</a:t>
                      </a:r>
                      <a:endParaRPr lang="pt-BR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Continuar com os serviços que realizam os serviços de painel e prontuário eletrônico nos estabelecimentos de saúde do município</a:t>
                      </a:r>
                      <a:endParaRPr lang="pt-BR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Serviços mantidos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3998476"/>
                  </a:ext>
                </a:extLst>
              </a:tr>
              <a:tr h="5172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Reestruturação da estrutura de rede do Hospital Municipal Carolina Lupion</a:t>
                      </a:r>
                      <a:endParaRPr lang="pt-BR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Analisar a melhor forma para que a estrutura de rede fique de forma adequada e compatível com os padrões atuais com relação aos outros estabelecimentos</a:t>
                      </a:r>
                      <a:endParaRPr lang="pt-BR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Trabalhos realizados, mantidos e acompanhados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9094640"/>
                  </a:ext>
                </a:extLst>
              </a:tr>
              <a:tr h="34161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Manutenção do sistema de câmeras internas da Secretaria Municipal de Saúde</a:t>
                      </a:r>
                      <a:endParaRPr lang="pt-BR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Manter e melhorar os equipamentos utilizados na monitoração da estrutura interna dos estabelecimentos da SEMUS</a:t>
                      </a:r>
                      <a:endParaRPr lang="pt-BR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Serviços mantidos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8782128"/>
                  </a:ext>
                </a:extLst>
              </a:tr>
              <a:tr h="15710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Modernização do sistema de atendimento ao usuário: Implementação de tecnologias como o sistema de Teleconsultas e aplicativos que permitam o agendamento e acompanhamento dos serviços solicitados, incluindo consultas, cirurgias, procedimentos e exames médicos, além da marcação de viagens para fora do município. Essas medidas visam informar o cidadão sobre o momento em que será atendido e fornecer uma estimativa de tempo para a realização, reduzindo assim o tempo em filas nas UBS’s, Secretaria e outros equipamentos de Saúde.</a:t>
                      </a:r>
                      <a:endParaRPr lang="pt-BR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Implantação de aplicativo que viabilize a consulta dessas informações em tempo real.</a:t>
                      </a:r>
                      <a:endParaRPr lang="pt-BR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 fase de análise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1507683"/>
                  </a:ext>
                </a:extLst>
              </a:tr>
              <a:tr h="34161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Possibilitar o acompanhamento do trajeto das viagens em TFD (Tratamento Fora Domicílio) por meio de aplicativo.</a:t>
                      </a:r>
                      <a:endParaRPr lang="pt-BR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Implantação de aplicativo que viabilize a consulta dessas informações em tempo real.</a:t>
                      </a:r>
                      <a:endParaRPr lang="pt-BR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 fase de análise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4002923"/>
                  </a:ext>
                </a:extLst>
              </a:tr>
              <a:tr h="34161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Diminuir a quantidade de papel utilizado na SEMUS, referente ao atendimento ao usuário e aos serviços administrativos próprios.</a:t>
                      </a:r>
                      <a:endParaRPr lang="pt-BR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Tornar os processos digitais para reduzir o uso de comprovantes, documentos e papelada.</a:t>
                      </a:r>
                      <a:endParaRPr lang="pt-BR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Processos em fase de análise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7152445"/>
                  </a:ext>
                </a:extLst>
              </a:tr>
              <a:tr h="5172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Monitorar e aperfeiçoar o banco de dados municipal, garantindo que os dados estejam continuamente atualizados e validados para assegurar a precisão das informações enviadas.</a:t>
                      </a:r>
                      <a:endParaRPr lang="pt-BR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Correção e acompanhamento dos dados informados nos sistemas de Saúde em tempo hábil para o envio adequado dos mesmos.</a:t>
                      </a:r>
                      <a:endParaRPr lang="pt-BR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Acompanhamentos realizados sistematicamente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4708153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F02A16D5-BA06-768C-73EB-57CC47CE3B46}"/>
              </a:ext>
            </a:extLst>
          </p:cNvPr>
          <p:cNvSpPr txBox="1"/>
          <p:nvPr/>
        </p:nvSpPr>
        <p:spPr>
          <a:xfrm>
            <a:off x="0" y="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T.I. e Processamento de Dados – Gestão de Metas</a:t>
            </a:r>
          </a:p>
        </p:txBody>
      </p:sp>
    </p:spTree>
    <p:extLst>
      <p:ext uri="{BB962C8B-B14F-4D97-AF65-F5344CB8AC3E}">
        <p14:creationId xmlns:p14="http://schemas.microsoft.com/office/powerpoint/2010/main" val="58106287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5336F-EE8D-CB2D-5841-3E9D0146A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C5AE4F4-21C7-FB07-E45D-8B347E87F1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D24CFE4-61AA-BFEB-233F-CEE1B76FE0EC}"/>
              </a:ext>
            </a:extLst>
          </p:cNvPr>
          <p:cNvSpPr txBox="1"/>
          <p:nvPr/>
        </p:nvSpPr>
        <p:spPr>
          <a:xfrm>
            <a:off x="98611" y="284274"/>
            <a:ext cx="4356847" cy="338554"/>
          </a:xfrm>
          <a:prstGeom prst="rect">
            <a:avLst/>
          </a:prstGeom>
          <a:solidFill>
            <a:srgbClr val="9A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spc="300" dirty="0">
                <a:solidFill>
                  <a:schemeClr val="bg1"/>
                </a:solidFill>
                <a:latin typeface="Bebas Neue" panose="020B0606020202050201" pitchFamily="34" charset="0"/>
              </a:rPr>
              <a:t>1º QUADRIMESTRE DE 2.026</a:t>
            </a:r>
          </a:p>
        </p:txBody>
      </p:sp>
    </p:spTree>
    <p:extLst>
      <p:ext uri="{BB962C8B-B14F-4D97-AF65-F5344CB8AC3E}">
        <p14:creationId xmlns:p14="http://schemas.microsoft.com/office/powerpoint/2010/main" val="84241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C305E-2064-076D-5545-0FF77BA5D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D6903B8-68F8-B8C1-6DE2-B97758EEA72D}"/>
              </a:ext>
            </a:extLst>
          </p:cNvPr>
          <p:cNvSpPr txBox="1"/>
          <p:nvPr/>
        </p:nvSpPr>
        <p:spPr>
          <a:xfrm>
            <a:off x="1524001" y="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GESTÃO FINANCEIRA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463C8412-AD63-FD66-564F-C7CD95855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213572"/>
              </p:ext>
            </p:extLst>
          </p:nvPr>
        </p:nvGraphicFramePr>
        <p:xfrm>
          <a:off x="2032000" y="1203960"/>
          <a:ext cx="8128000" cy="44500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6233459">
                  <a:extLst>
                    <a:ext uri="{9D8B030D-6E8A-4147-A177-3AD203B41FA5}">
                      <a16:colId xmlns:a16="http://schemas.microsoft.com/office/drawing/2014/main" val="3252210096"/>
                    </a:ext>
                  </a:extLst>
                </a:gridCol>
                <a:gridCol w="1894541">
                  <a:extLst>
                    <a:ext uri="{9D8B030D-6E8A-4147-A177-3AD203B41FA5}">
                      <a16:colId xmlns:a16="http://schemas.microsoft.com/office/drawing/2014/main" val="388239998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1° QUADRIMESTRE 2026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84018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QUADRO DE DESPESAS COM PESSOAL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940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VALOR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6848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GESTÃO ADMINISTRATIVA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R$ 1.393.695,99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6837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ATENÇÃO BÁSICA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R$ 4.834.732,84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2800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FARMÁCIA BÁSICA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R$ 191.772,11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0486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ATENDIMENTO HOSPITALAR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R$ 3.408.405,63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5243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CAPS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R$ 197.817,81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2274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LABORATÓRIO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R$ 137.447,51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2070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FISIOTERAPIA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R$ 207.971,03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56882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VIGILÂNCIA SANITÁRIA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R$ 333.797,73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5495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R$ 10.705.640,65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65382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243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293F1-49B2-DEEE-D94A-01E8F7216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48741A2-09A5-B8AC-E3CC-31A914653742}"/>
              </a:ext>
            </a:extLst>
          </p:cNvPr>
          <p:cNvSpPr txBox="1"/>
          <p:nvPr/>
        </p:nvSpPr>
        <p:spPr>
          <a:xfrm>
            <a:off x="1524001" y="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GESTÃO FINANCEIRA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301856A-B3DC-5E65-4FAC-F6E082A34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041643"/>
              </p:ext>
            </p:extLst>
          </p:nvPr>
        </p:nvGraphicFramePr>
        <p:xfrm>
          <a:off x="2032000" y="1760220"/>
          <a:ext cx="8128000" cy="33375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6063129">
                  <a:extLst>
                    <a:ext uri="{9D8B030D-6E8A-4147-A177-3AD203B41FA5}">
                      <a16:colId xmlns:a16="http://schemas.microsoft.com/office/drawing/2014/main" val="1843708128"/>
                    </a:ext>
                  </a:extLst>
                </a:gridCol>
                <a:gridCol w="2064871">
                  <a:extLst>
                    <a:ext uri="{9D8B030D-6E8A-4147-A177-3AD203B41FA5}">
                      <a16:colId xmlns:a16="http://schemas.microsoft.com/office/drawing/2014/main" val="211764500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1° QUADRIMESTRE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27275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ESTRUTURAÇÃO E GESTÃO ADMINISTRATIVA DA SEMUS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32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VALOR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03676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DESPESAS COM PESSOAL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R$ 1.393.695,99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5624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DIÁRIAS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R$ 963,08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3304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CONSUMO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R$ 214.706,90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9798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JURÍDICA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R$ 406.920,82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0323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EQUIPAMENTOS E MATERIAL PERMANENTE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R$ 3.050,00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5429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R$ 2.019.336,79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24087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427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03D58-016F-BD1D-BF21-2460A08D4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047244D-D4CD-2C1B-2419-6AF40B7D5C2B}"/>
              </a:ext>
            </a:extLst>
          </p:cNvPr>
          <p:cNvSpPr txBox="1"/>
          <p:nvPr/>
        </p:nvSpPr>
        <p:spPr>
          <a:xfrm>
            <a:off x="1524001" y="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GESTÃO FINANCEIRA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351BAAC-8902-A702-33E4-F4CB6C53FC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849713"/>
              </p:ext>
            </p:extLst>
          </p:nvPr>
        </p:nvGraphicFramePr>
        <p:xfrm>
          <a:off x="2032000" y="2316480"/>
          <a:ext cx="8128000" cy="2225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946588">
                  <a:extLst>
                    <a:ext uri="{9D8B030D-6E8A-4147-A177-3AD203B41FA5}">
                      <a16:colId xmlns:a16="http://schemas.microsoft.com/office/drawing/2014/main" val="4116701945"/>
                    </a:ext>
                  </a:extLst>
                </a:gridCol>
                <a:gridCol w="2181412">
                  <a:extLst>
                    <a:ext uri="{9D8B030D-6E8A-4147-A177-3AD203B41FA5}">
                      <a16:colId xmlns:a16="http://schemas.microsoft.com/office/drawing/2014/main" val="14321106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1° Quadrimestre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45341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PARTICIPAÇÃO EM CONSORCIOS INTERMUNICIPAIS DE SAÚDE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114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Valor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2218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Rateio Pela Participação em Consórcio Público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R$ 332.933,60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40802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Jurídica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R$ 630.953,26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5998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R$ 963.886,86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5254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297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221D3-9AD6-99CE-A6CC-A4E2103E1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00607B1-CC5A-155B-7C68-507480FA6F7C}"/>
              </a:ext>
            </a:extLst>
          </p:cNvPr>
          <p:cNvSpPr txBox="1"/>
          <p:nvPr/>
        </p:nvSpPr>
        <p:spPr>
          <a:xfrm>
            <a:off x="1524001" y="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GESTÃO FINANCEIRA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39685365-A74F-D61E-C8DA-841FC4DB1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530684"/>
              </p:ext>
            </p:extLst>
          </p:nvPr>
        </p:nvGraphicFramePr>
        <p:xfrm>
          <a:off x="2032000" y="584780"/>
          <a:ext cx="8095217" cy="222885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935497">
                  <a:extLst>
                    <a:ext uri="{9D8B030D-6E8A-4147-A177-3AD203B41FA5}">
                      <a16:colId xmlns:a16="http://schemas.microsoft.com/office/drawing/2014/main" val="1486593806"/>
                    </a:ext>
                  </a:extLst>
                </a:gridCol>
                <a:gridCol w="2159720">
                  <a:extLst>
                    <a:ext uri="{9D8B030D-6E8A-4147-A177-3AD203B41FA5}">
                      <a16:colId xmlns:a16="http://schemas.microsoft.com/office/drawing/2014/main" val="1310216871"/>
                    </a:ext>
                  </a:extLst>
                </a:gridCol>
              </a:tblGrid>
              <a:tr h="203941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1° Quadrimestre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458671"/>
                  </a:ext>
                </a:extLst>
              </a:tr>
              <a:tr h="203941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FORTALECIMENTO DA ATENÇÃO BÁSICA À SAÚDE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113450"/>
                  </a:ext>
                </a:extLst>
              </a:tr>
              <a:tr h="20394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Valor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1730463"/>
                  </a:ext>
                </a:extLst>
              </a:tr>
              <a:tr h="20394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Despesas com pessoal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R$ 4.834.732,84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0406432"/>
                  </a:ext>
                </a:extLst>
              </a:tr>
              <a:tr h="20394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Diárias - Pessoal Civil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R$ 2.889,22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3345130"/>
                  </a:ext>
                </a:extLst>
              </a:tr>
              <a:tr h="20394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Consumo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R$ 357.857,27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1496923"/>
                  </a:ext>
                </a:extLst>
              </a:tr>
              <a:tr h="20394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Física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R$ 12.000,00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690673"/>
                  </a:ext>
                </a:extLst>
              </a:tr>
              <a:tr h="20394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Jurídica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R$ 340.869,39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004677"/>
                  </a:ext>
                </a:extLst>
              </a:tr>
              <a:tr h="20394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Equipamentos e Material Permanente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R$ 144.000,00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8934547"/>
                  </a:ext>
                </a:extLst>
              </a:tr>
              <a:tr h="20394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R$ 5.692.348,72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2134910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F51817A5-534B-4EA9-7396-5DB2E8A909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53779"/>
              </p:ext>
            </p:extLst>
          </p:nvPr>
        </p:nvGraphicFramePr>
        <p:xfrm>
          <a:off x="2011001" y="3160059"/>
          <a:ext cx="8125088" cy="124883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738344">
                  <a:extLst>
                    <a:ext uri="{9D8B030D-6E8A-4147-A177-3AD203B41FA5}">
                      <a16:colId xmlns:a16="http://schemas.microsoft.com/office/drawing/2014/main" val="442173368"/>
                    </a:ext>
                  </a:extLst>
                </a:gridCol>
                <a:gridCol w="2386744">
                  <a:extLst>
                    <a:ext uri="{9D8B030D-6E8A-4147-A177-3AD203B41FA5}">
                      <a16:colId xmlns:a16="http://schemas.microsoft.com/office/drawing/2014/main" val="1591622316"/>
                    </a:ext>
                  </a:extLst>
                </a:gridCol>
              </a:tblGrid>
              <a:tr h="249767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AMPLIAÇÃO E QUALIFICAÇÃO DOS SERVIÇOS DE SAÚDE BUCAL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558553"/>
                  </a:ext>
                </a:extLst>
              </a:tr>
              <a:tr h="24976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Valor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67438425"/>
                  </a:ext>
                </a:extLst>
              </a:tr>
              <a:tr h="24976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Consumo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R$ 22.451,55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3015252"/>
                  </a:ext>
                </a:extLst>
              </a:tr>
              <a:tr h="24976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Jurídica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R$ 23.785,00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5882149"/>
                  </a:ext>
                </a:extLst>
              </a:tr>
              <a:tr h="24976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R$ 46.236,55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9855686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28F60E09-D0C1-D23E-A58B-F900D3825B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207764"/>
              </p:ext>
            </p:extLst>
          </p:nvPr>
        </p:nvGraphicFramePr>
        <p:xfrm>
          <a:off x="2011001" y="4755323"/>
          <a:ext cx="8095218" cy="132778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47609">
                  <a:extLst>
                    <a:ext uri="{9D8B030D-6E8A-4147-A177-3AD203B41FA5}">
                      <a16:colId xmlns:a16="http://schemas.microsoft.com/office/drawing/2014/main" val="2183444083"/>
                    </a:ext>
                  </a:extLst>
                </a:gridCol>
                <a:gridCol w="4047609">
                  <a:extLst>
                    <a:ext uri="{9D8B030D-6E8A-4147-A177-3AD203B41FA5}">
                      <a16:colId xmlns:a16="http://schemas.microsoft.com/office/drawing/2014/main" val="2352828203"/>
                    </a:ext>
                  </a:extLst>
                </a:gridCol>
              </a:tblGrid>
              <a:tr h="214655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GESTÃO DA FARMÁCIA BÁSICA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994453"/>
                  </a:ext>
                </a:extLst>
              </a:tr>
              <a:tr h="2146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Valor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3298522"/>
                  </a:ext>
                </a:extLst>
              </a:tr>
              <a:tr h="2146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Despesas com pessoal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R$ 191.772,11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797966"/>
                  </a:ext>
                </a:extLst>
              </a:tr>
              <a:tr h="2146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Material, Bem ou Serviço para Distribuição Gratuita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R$ 52.086,90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8291297"/>
                  </a:ext>
                </a:extLst>
              </a:tr>
              <a:tr h="2146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R$ 243.859,01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9314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300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DE7DA-F98A-2CB1-1F8F-D263C6535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7B4F14B-7CA4-26A0-7DC8-3D321F3E88A7}"/>
              </a:ext>
            </a:extLst>
          </p:cNvPr>
          <p:cNvSpPr txBox="1"/>
          <p:nvPr/>
        </p:nvSpPr>
        <p:spPr>
          <a:xfrm>
            <a:off x="1524001" y="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GESTÃO FINANCEIRA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4BFB25F6-D55D-C2DF-3FCA-6A77C7D7A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625574"/>
              </p:ext>
            </p:extLst>
          </p:nvPr>
        </p:nvGraphicFramePr>
        <p:xfrm>
          <a:off x="2032000" y="1760220"/>
          <a:ext cx="8128000" cy="33375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6125882">
                  <a:extLst>
                    <a:ext uri="{9D8B030D-6E8A-4147-A177-3AD203B41FA5}">
                      <a16:colId xmlns:a16="http://schemas.microsoft.com/office/drawing/2014/main" val="2753814815"/>
                    </a:ext>
                  </a:extLst>
                </a:gridCol>
                <a:gridCol w="2002118">
                  <a:extLst>
                    <a:ext uri="{9D8B030D-6E8A-4147-A177-3AD203B41FA5}">
                      <a16:colId xmlns:a16="http://schemas.microsoft.com/office/drawing/2014/main" val="4576875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1° Quadrimestre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51073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FORTALECIMENTO E QUALIFICAÇÃO DO ATENDIMENTO HOSPITALAR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756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Valor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165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Depesas com pessoal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R$ 3.408.405,63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4867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Diárias - Pessoal Civil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R$ 300,96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5705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Consumo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R$ 348.235,68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0535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Física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R$ 10.920,27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11110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Jurídica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R$ 1.749.805,32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4393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R$ 5.517.667,86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4709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032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E2CC2-93AB-7EDC-BAE4-6914A8200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40B02C8-3D0C-B96F-972D-EC6C185AB231}"/>
              </a:ext>
            </a:extLst>
          </p:cNvPr>
          <p:cNvSpPr txBox="1"/>
          <p:nvPr/>
        </p:nvSpPr>
        <p:spPr>
          <a:xfrm>
            <a:off x="1524001" y="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GESTÃO FINANCEIRA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1032A392-B7D9-0C3E-045A-5E5E5D7D3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785731"/>
              </p:ext>
            </p:extLst>
          </p:nvPr>
        </p:nvGraphicFramePr>
        <p:xfrm>
          <a:off x="2190376" y="797140"/>
          <a:ext cx="7811247" cy="161793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378848">
                  <a:extLst>
                    <a:ext uri="{9D8B030D-6E8A-4147-A177-3AD203B41FA5}">
                      <a16:colId xmlns:a16="http://schemas.microsoft.com/office/drawing/2014/main" val="1254252330"/>
                    </a:ext>
                  </a:extLst>
                </a:gridCol>
                <a:gridCol w="2432399">
                  <a:extLst>
                    <a:ext uri="{9D8B030D-6E8A-4147-A177-3AD203B41FA5}">
                      <a16:colId xmlns:a16="http://schemas.microsoft.com/office/drawing/2014/main" val="397539691"/>
                    </a:ext>
                  </a:extLst>
                </a:gridCol>
              </a:tblGrid>
              <a:tr h="269655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1° Quadrimestre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01979"/>
                  </a:ext>
                </a:extLst>
              </a:tr>
              <a:tr h="269655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MANUTENÇÃO E OPERAÇÃO DO CENTRO DE ATENÇÃO PSICOSSOCIAL - CAPS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143567"/>
                  </a:ext>
                </a:extLst>
              </a:tr>
              <a:tr h="2696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Valor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9155921"/>
                  </a:ext>
                </a:extLst>
              </a:tr>
              <a:tr h="2696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Despesas com pessoal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R$ 197.817,81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9406800"/>
                  </a:ext>
                </a:extLst>
              </a:tr>
              <a:tr h="2696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Consumo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R$ 7.450,02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8620932"/>
                  </a:ext>
                </a:extLst>
              </a:tr>
              <a:tr h="2696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R$ 205.267,83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03583250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D9972446-4FC8-D6CA-B115-32DF3FE193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465556"/>
              </p:ext>
            </p:extLst>
          </p:nvPr>
        </p:nvGraphicFramePr>
        <p:xfrm>
          <a:off x="2190376" y="2737290"/>
          <a:ext cx="7811248" cy="134827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905624">
                  <a:extLst>
                    <a:ext uri="{9D8B030D-6E8A-4147-A177-3AD203B41FA5}">
                      <a16:colId xmlns:a16="http://schemas.microsoft.com/office/drawing/2014/main" val="2560113314"/>
                    </a:ext>
                  </a:extLst>
                </a:gridCol>
                <a:gridCol w="3905624">
                  <a:extLst>
                    <a:ext uri="{9D8B030D-6E8A-4147-A177-3AD203B41FA5}">
                      <a16:colId xmlns:a16="http://schemas.microsoft.com/office/drawing/2014/main" val="3040541499"/>
                    </a:ext>
                  </a:extLst>
                </a:gridCol>
              </a:tblGrid>
              <a:tr h="269655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MANUTENÇÃO E OPERAÇÃO DO LABORATÓRIO DE ANÁLISES CLÍNICAS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504516"/>
                  </a:ext>
                </a:extLst>
              </a:tr>
              <a:tr h="2696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Valor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7954400"/>
                  </a:ext>
                </a:extLst>
              </a:tr>
              <a:tr h="2696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Despesas com pessoal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R$ 137.447,51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92467857"/>
                  </a:ext>
                </a:extLst>
              </a:tr>
              <a:tr h="2696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Jurídica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R$ 164.305,71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2579695"/>
                  </a:ext>
                </a:extLst>
              </a:tr>
              <a:tr h="2696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R$ 301.753,22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4019411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6508D031-84BC-3B00-AA0F-09F3B5E8F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238487"/>
              </p:ext>
            </p:extLst>
          </p:nvPr>
        </p:nvGraphicFramePr>
        <p:xfrm>
          <a:off x="2190376" y="4407785"/>
          <a:ext cx="7811248" cy="134827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905624">
                  <a:extLst>
                    <a:ext uri="{9D8B030D-6E8A-4147-A177-3AD203B41FA5}">
                      <a16:colId xmlns:a16="http://schemas.microsoft.com/office/drawing/2014/main" val="482891250"/>
                    </a:ext>
                  </a:extLst>
                </a:gridCol>
                <a:gridCol w="3905624">
                  <a:extLst>
                    <a:ext uri="{9D8B030D-6E8A-4147-A177-3AD203B41FA5}">
                      <a16:colId xmlns:a16="http://schemas.microsoft.com/office/drawing/2014/main" val="4081268067"/>
                    </a:ext>
                  </a:extLst>
                </a:gridCol>
              </a:tblGrid>
              <a:tr h="269655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MANUTENÇÃO E OPERAÇÃO DA CLINICA MUNICIPAL DE FISIOTERAPIA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46392"/>
                  </a:ext>
                </a:extLst>
              </a:tr>
              <a:tr h="2696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Valor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7258738"/>
                  </a:ext>
                </a:extLst>
              </a:tr>
              <a:tr h="2696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Despesas com pessoal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R$ 207.971,03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44888752"/>
                  </a:ext>
                </a:extLst>
              </a:tr>
              <a:tr h="2696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Consumo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R$ 1.175,29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5814852"/>
                  </a:ext>
                </a:extLst>
              </a:tr>
              <a:tr h="2696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R$ 209.146,32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4346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861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516E0-E235-D80A-9EC7-B6B77CC06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EF21429-D981-3EEF-2536-5E98ED54FEDC}"/>
              </a:ext>
            </a:extLst>
          </p:cNvPr>
          <p:cNvSpPr txBox="1"/>
          <p:nvPr/>
        </p:nvSpPr>
        <p:spPr>
          <a:xfrm>
            <a:off x="1524001" y="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GESTÃO FINANCEIRA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1A591809-0E30-F959-8F87-75A39607A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423818"/>
              </p:ext>
            </p:extLst>
          </p:nvPr>
        </p:nvGraphicFramePr>
        <p:xfrm>
          <a:off x="2032000" y="719666"/>
          <a:ext cx="8128000" cy="25958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6206565">
                  <a:extLst>
                    <a:ext uri="{9D8B030D-6E8A-4147-A177-3AD203B41FA5}">
                      <a16:colId xmlns:a16="http://schemas.microsoft.com/office/drawing/2014/main" val="113709827"/>
                    </a:ext>
                  </a:extLst>
                </a:gridCol>
                <a:gridCol w="1921435">
                  <a:extLst>
                    <a:ext uri="{9D8B030D-6E8A-4147-A177-3AD203B41FA5}">
                      <a16:colId xmlns:a16="http://schemas.microsoft.com/office/drawing/2014/main" val="195849201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1° Quadrimestre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22083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VIGILÂNCIA SANITÁRIA EM AÇÃO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734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Valor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01752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Despesas com pessoal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R$ 333.797,73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8538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Diária Pessoal Civil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R$ 351,12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35582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Consumo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R$ 32.351,20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9718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R$ 366.500,05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0247070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D282DA9E-16D1-5074-ECD4-8B1E38ADD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186969"/>
              </p:ext>
            </p:extLst>
          </p:nvPr>
        </p:nvGraphicFramePr>
        <p:xfrm>
          <a:off x="2032000" y="3785595"/>
          <a:ext cx="8128000" cy="1854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6269318">
                  <a:extLst>
                    <a:ext uri="{9D8B030D-6E8A-4147-A177-3AD203B41FA5}">
                      <a16:colId xmlns:a16="http://schemas.microsoft.com/office/drawing/2014/main" val="3695330091"/>
                    </a:ext>
                  </a:extLst>
                </a:gridCol>
                <a:gridCol w="1858682">
                  <a:extLst>
                    <a:ext uri="{9D8B030D-6E8A-4147-A177-3AD203B41FA5}">
                      <a16:colId xmlns:a16="http://schemas.microsoft.com/office/drawing/2014/main" val="197649468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VIGILÂNCIA EPIDEMIOLOGICA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889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Valor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3796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Consumo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R$ 321,78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7293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Jurídica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R$ 9.529,00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0411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R$ 9.850,78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9205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3638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0D141-54E8-2572-4A1C-E9BFDC23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F6BA7F5-7395-BE9E-56C6-D33A6FBCB705}"/>
              </a:ext>
            </a:extLst>
          </p:cNvPr>
          <p:cNvSpPr txBox="1"/>
          <p:nvPr/>
        </p:nvSpPr>
        <p:spPr>
          <a:xfrm>
            <a:off x="1524001" y="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GESTÃO FINANCEIRA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EEF2E7C-202E-F35B-889F-48ED3E128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624861"/>
              </p:ext>
            </p:extLst>
          </p:nvPr>
        </p:nvGraphicFramePr>
        <p:xfrm>
          <a:off x="2032000" y="1760220"/>
          <a:ext cx="8128000" cy="33375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570071">
                  <a:extLst>
                    <a:ext uri="{9D8B030D-6E8A-4147-A177-3AD203B41FA5}">
                      <a16:colId xmlns:a16="http://schemas.microsoft.com/office/drawing/2014/main" val="938686028"/>
                    </a:ext>
                  </a:extLst>
                </a:gridCol>
                <a:gridCol w="2557929">
                  <a:extLst>
                    <a:ext uri="{9D8B030D-6E8A-4147-A177-3AD203B41FA5}">
                      <a16:colId xmlns:a16="http://schemas.microsoft.com/office/drawing/2014/main" val="258419744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DESPESAS - 1° quadrimestre 2026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925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DESPESAS COM PESSOAL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R$ 10.705.640,65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2862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DIARIAS - PESSOAL CIVIL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R$ 4.504,38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23752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CONSUMO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R$ 984.549,69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986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MATERIAL, BEM OU SERVIÇO PARA DISTRIBUIÇÃO GRATUITA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R$ 52.086,90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8137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FÍSICA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R$ 22.920,27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08123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JURÍDICA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R$ 3.659.102,10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2453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EQUIPAMENTOS E MATERIAL PERMANENTE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R$ 147.050,00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4599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DAS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R$ 15.575.853,99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13004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543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8C3AA-A25C-F7BE-730F-A6E9A420C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B27CFF8-FB6D-9BFF-24EF-BB81DFDAB5AD}"/>
              </a:ext>
            </a:extLst>
          </p:cNvPr>
          <p:cNvSpPr txBox="1"/>
          <p:nvPr/>
        </p:nvSpPr>
        <p:spPr>
          <a:xfrm>
            <a:off x="1524000" y="2828836"/>
            <a:ext cx="9144000" cy="1200329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rgbClr val="C00000"/>
                </a:solidFill>
                <a:latin typeface="Bebas Neue" panose="020B0606020202050201" pitchFamily="34" charset="0"/>
              </a:rPr>
              <a:t>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3610558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4EF16BD1-3AF6-E3C1-3A5F-C841F0C35396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2619585" y="1332544"/>
            <a:ext cx="6952831" cy="41929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pt-BR" sz="2215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PREFEITO MUNICIPAL</a:t>
            </a:r>
          </a:p>
          <a:p>
            <a:pPr marL="0" indent="0" algn="ctr">
              <a:buNone/>
              <a:defRPr/>
            </a:pPr>
            <a:r>
              <a:rPr lang="pt-BR" sz="221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JOSÉ SLOBODA</a:t>
            </a:r>
          </a:p>
          <a:p>
            <a:pPr algn="ctr">
              <a:defRPr/>
            </a:pPr>
            <a:endParaRPr lang="pt-BR" sz="2215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ctr">
              <a:buNone/>
              <a:defRPr/>
            </a:pPr>
            <a:r>
              <a:rPr lang="pt-BR" sz="2215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SECRETÁRIO MUNICIPAL DE SAÚDE</a:t>
            </a:r>
          </a:p>
          <a:p>
            <a:pPr marL="0" indent="0" algn="ctr">
              <a:buNone/>
              <a:defRPr/>
            </a:pPr>
            <a:r>
              <a:rPr lang="pt-BR" sz="221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MARLUS BARBOSA PEREIRA</a:t>
            </a:r>
          </a:p>
          <a:p>
            <a:pPr marL="0" indent="0" algn="ctr">
              <a:buNone/>
              <a:defRPr/>
            </a:pPr>
            <a:endParaRPr lang="pt-BR" sz="2215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ctr">
              <a:buNone/>
              <a:defRPr/>
            </a:pPr>
            <a:r>
              <a:rPr lang="pt-BR" sz="2215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CONSELHO MUNICIPAL DE SAÚDE - PRESIDENTE</a:t>
            </a:r>
          </a:p>
          <a:p>
            <a:pPr marL="0" indent="0" algn="ctr">
              <a:buNone/>
              <a:defRPr/>
            </a:pPr>
            <a:r>
              <a:rPr lang="pt-BR" sz="221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CAROLINE DE AZEVEDO FANHA STALHSCHMIDT</a:t>
            </a:r>
          </a:p>
        </p:txBody>
      </p:sp>
    </p:spTree>
    <p:extLst>
      <p:ext uri="{BB962C8B-B14F-4D97-AF65-F5344CB8AC3E}">
        <p14:creationId xmlns:p14="http://schemas.microsoft.com/office/powerpoint/2010/main" val="191883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4C944-2735-4FB6-F134-FA9A2A2E2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0A8EB2F-6C68-F52C-6C5E-B87DF8CD9B2F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  <a:latin typeface="Roboto" panose="02000000000000000000" pitchFamily="2" charset="0"/>
              </a:rPr>
              <a:t>APS – ATENÇÃO PRIMÁRIA EM SAÚDE – GESTÃO DE METAS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2A1FAFF-0509-205D-43A6-F58580736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817168"/>
              </p:ext>
            </p:extLst>
          </p:nvPr>
        </p:nvGraphicFramePr>
        <p:xfrm>
          <a:off x="726142" y="603905"/>
          <a:ext cx="10694893" cy="5369392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493058">
                  <a:extLst>
                    <a:ext uri="{9D8B030D-6E8A-4147-A177-3AD203B41FA5}">
                      <a16:colId xmlns:a16="http://schemas.microsoft.com/office/drawing/2014/main" val="166876164"/>
                    </a:ext>
                  </a:extLst>
                </a:gridCol>
                <a:gridCol w="708212">
                  <a:extLst>
                    <a:ext uri="{9D8B030D-6E8A-4147-A177-3AD203B41FA5}">
                      <a16:colId xmlns:a16="http://schemas.microsoft.com/office/drawing/2014/main" val="449411221"/>
                    </a:ext>
                  </a:extLst>
                </a:gridCol>
                <a:gridCol w="6104964">
                  <a:extLst>
                    <a:ext uri="{9D8B030D-6E8A-4147-A177-3AD203B41FA5}">
                      <a16:colId xmlns:a16="http://schemas.microsoft.com/office/drawing/2014/main" val="1708294505"/>
                    </a:ext>
                  </a:extLst>
                </a:gridCol>
                <a:gridCol w="3388659">
                  <a:extLst>
                    <a:ext uri="{9D8B030D-6E8A-4147-A177-3AD203B41FA5}">
                      <a16:colId xmlns:a16="http://schemas.microsoft.com/office/drawing/2014/main" val="3320738255"/>
                    </a:ext>
                  </a:extLst>
                </a:gridCol>
              </a:tblGrid>
              <a:tr h="2641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SLIDE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DITERIZ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META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AÇÕES</a:t>
                      </a:r>
                    </a:p>
                  </a:txBody>
                  <a:tcPr marL="28531" marR="28531" marT="0" marB="0" anchor="ctr"/>
                </a:tc>
                <a:extLst>
                  <a:ext uri="{0D108BD9-81ED-4DB2-BD59-A6C34878D82A}">
                    <a16:rowId xmlns:a16="http://schemas.microsoft.com/office/drawing/2014/main" val="774610775"/>
                  </a:ext>
                </a:extLst>
              </a:tr>
              <a:tr h="6221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07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Realizar acompanhamento do crescimento e desenvolvimento das crianças de 0 a 2 anos (puericultura), em consultas médicas, odontológicas e de enfermagem.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467 atendimentos de puericultura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extLst>
                  <a:ext uri="{0D108BD9-81ED-4DB2-BD59-A6C34878D82A}">
                    <a16:rowId xmlns:a16="http://schemas.microsoft.com/office/drawing/2014/main" val="2176337485"/>
                  </a:ext>
                </a:extLst>
              </a:tr>
              <a:tr h="6164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01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Manter o Atendimento Médico, Odontológico na área rural.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919 atendimento médico</a:t>
                      </a:r>
                    </a:p>
                    <a:p>
                      <a:pPr>
                        <a:lnSpc>
                          <a:spcPct val="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20 coleta do colo do útero</a:t>
                      </a:r>
                    </a:p>
                    <a:p>
                      <a:pPr>
                        <a:lnSpc>
                          <a:spcPct val="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57 vacinas 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extLst>
                  <a:ext uri="{0D108BD9-81ED-4DB2-BD59-A6C34878D82A}">
                    <a16:rowId xmlns:a16="http://schemas.microsoft.com/office/drawing/2014/main" val="2710937126"/>
                  </a:ext>
                </a:extLst>
              </a:tr>
              <a:tr h="1746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07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Manter o atendimento às gestantes vinculadas à ESF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1.280 consultas DE PRÉ NATAL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extLst>
                  <a:ext uri="{0D108BD9-81ED-4DB2-BD59-A6C34878D82A}">
                    <a16:rowId xmlns:a16="http://schemas.microsoft.com/office/drawing/2014/main" val="3623198683"/>
                  </a:ext>
                </a:extLst>
              </a:tr>
              <a:tr h="3536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01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Manter Atendimento Médico e programado para as entidades sociais do município.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Asilo lar bom jesus</a:t>
                      </a:r>
                    </a:p>
                    <a:p>
                      <a:pPr>
                        <a:lnSpc>
                          <a:spcPct val="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26 consultas 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extLst>
                  <a:ext uri="{0D108BD9-81ED-4DB2-BD59-A6C34878D82A}">
                    <a16:rowId xmlns:a16="http://schemas.microsoft.com/office/drawing/2014/main" val="3470622298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07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Fomentar a realização de grupos de idosos nas Unidades de Saúde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01 reunião no condomínio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extLst>
                  <a:ext uri="{0D108BD9-81ED-4DB2-BD59-A6C34878D82A}">
                    <a16:rowId xmlns:a16="http://schemas.microsoft.com/office/drawing/2014/main" val="1850738353"/>
                  </a:ext>
                </a:extLst>
              </a:tr>
              <a:tr h="4151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11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Manter a realização de palestras mensais para hipertensos e diabéticos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03 reuniões de gestantes</a:t>
                      </a:r>
                    </a:p>
                    <a:p>
                      <a:pPr>
                        <a:lnSpc>
                          <a:spcPct val="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09 reuniões de hiperdia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extLst>
                  <a:ext uri="{0D108BD9-81ED-4DB2-BD59-A6C34878D82A}">
                    <a16:rowId xmlns:a16="http://schemas.microsoft.com/office/drawing/2014/main" val="2431964570"/>
                  </a:ext>
                </a:extLst>
              </a:tr>
              <a:tr h="303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01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Manter Programa de combate ao Tabagismo</a:t>
                      </a: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19 reuniões/ sessões de combate ao tabagismo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extLst>
                  <a:ext uri="{0D108BD9-81ED-4DB2-BD59-A6C34878D82A}">
                    <a16:rowId xmlns:a16="http://schemas.microsoft.com/office/drawing/2014/main" val="1913767276"/>
                  </a:ext>
                </a:extLst>
              </a:tr>
              <a:tr h="2641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08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Utilizar a técnica de auriculoterapia nos grupos atendidos pela rede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31 sessões de auriculoterapia no grupo de tabagismo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extLst>
                  <a:ext uri="{0D108BD9-81ED-4DB2-BD59-A6C34878D82A}">
                    <a16:rowId xmlns:a16="http://schemas.microsoft.com/office/drawing/2014/main" val="1422076941"/>
                  </a:ext>
                </a:extLst>
              </a:tr>
              <a:tr h="3536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01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Utilizar a técnica de Práticas Integrativas Complementares em Saúde nos grupos atendidos pela rede.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31 sessões de auriculoterapia no grupo de tabagismo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extLst>
                  <a:ext uri="{0D108BD9-81ED-4DB2-BD59-A6C34878D82A}">
                    <a16:rowId xmlns:a16="http://schemas.microsoft.com/office/drawing/2014/main" val="3846791674"/>
                  </a:ext>
                </a:extLst>
              </a:tr>
              <a:tr h="393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07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Garantir cobertura vacinal das vacinas priorizadas pelo Ministério da Saúde – SIPNI</a:t>
                      </a: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358 vacinas na campanha dia d/sábado 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extLst>
                  <a:ext uri="{0D108BD9-81ED-4DB2-BD59-A6C34878D82A}">
                    <a16:rowId xmlns:a16="http://schemas.microsoft.com/office/drawing/2014/main" val="2093185972"/>
                  </a:ext>
                </a:extLst>
              </a:tr>
              <a:tr h="393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07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Garantir cobertura vacinal das vacinas priorizadas pelo Ministério da Saúde – SIPNI</a:t>
                      </a: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462 vacinas aplicadas em escolas e cemeis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extLst>
                  <a:ext uri="{0D108BD9-81ED-4DB2-BD59-A6C34878D82A}">
                    <a16:rowId xmlns:a16="http://schemas.microsoft.com/office/drawing/2014/main" val="1007333737"/>
                  </a:ext>
                </a:extLst>
              </a:tr>
              <a:tr h="4431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01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Manutenção do kit lanche para pacientes e acompanhantes que precisam viajar para outras cidades par tratamentos e consultas.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12.905 kits distribuídos no quadrimestre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extLst>
                  <a:ext uri="{0D108BD9-81ED-4DB2-BD59-A6C34878D82A}">
                    <a16:rowId xmlns:a16="http://schemas.microsoft.com/office/drawing/2014/main" val="2685757264"/>
                  </a:ext>
                </a:extLst>
              </a:tr>
              <a:tr h="3536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 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 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Capacitação sobre o Programa de Controle do Tabagismo para os funcionários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 dirty="0">
                          <a:effectLst/>
                        </a:rPr>
                        <a:t> </a:t>
                      </a:r>
                      <a:endParaRPr lang="pt-BR" sz="12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31" marR="28531" marT="0" marB="0" anchor="ctr"/>
                </a:tc>
                <a:extLst>
                  <a:ext uri="{0D108BD9-81ED-4DB2-BD59-A6C34878D82A}">
                    <a16:rowId xmlns:a16="http://schemas.microsoft.com/office/drawing/2014/main" val="2665690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3185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5;p2">
            <a:extLst>
              <a:ext uri="{FF2B5EF4-FFF2-40B4-BE49-F238E27FC236}">
                <a16:creationId xmlns:a16="http://schemas.microsoft.com/office/drawing/2014/main" id="{2F1BE2D4-CBA5-53DB-39C6-626ABAB4DABB}"/>
              </a:ext>
            </a:extLst>
          </p:cNvPr>
          <p:cNvSpPr txBox="1">
            <a:spLocks/>
          </p:cNvSpPr>
          <p:nvPr/>
        </p:nvSpPr>
        <p:spPr>
          <a:xfrm>
            <a:off x="0" y="451195"/>
            <a:ext cx="12191999" cy="10193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</a:pPr>
            <a:r>
              <a:rPr lang="pt-BR" sz="2400" b="1" dirty="0">
                <a:latin typeface="+mn-lt"/>
              </a:rPr>
              <a:t>PROCEDIMENTOS DE ENFERMAGEM ÁREA URBANA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</a:pPr>
            <a:r>
              <a:rPr lang="pt-BR" sz="2400" b="1" dirty="0">
                <a:latin typeface="+mn-lt"/>
              </a:rPr>
              <a:t>DIRETRIZ 07, META 01, 04/ SAÚDE DA CRIANÇA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6A24932B-0876-5987-C2E0-2B4E1430C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21032"/>
              </p:ext>
            </p:extLst>
          </p:nvPr>
        </p:nvGraphicFramePr>
        <p:xfrm>
          <a:off x="1048871" y="1398494"/>
          <a:ext cx="10040472" cy="456927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361764">
                  <a:extLst>
                    <a:ext uri="{9D8B030D-6E8A-4147-A177-3AD203B41FA5}">
                      <a16:colId xmlns:a16="http://schemas.microsoft.com/office/drawing/2014/main" val="1031620108"/>
                    </a:ext>
                  </a:extLst>
                </a:gridCol>
                <a:gridCol w="1111624">
                  <a:extLst>
                    <a:ext uri="{9D8B030D-6E8A-4147-A177-3AD203B41FA5}">
                      <a16:colId xmlns:a16="http://schemas.microsoft.com/office/drawing/2014/main" val="3352949305"/>
                    </a:ext>
                  </a:extLst>
                </a:gridCol>
                <a:gridCol w="1156447">
                  <a:extLst>
                    <a:ext uri="{9D8B030D-6E8A-4147-A177-3AD203B41FA5}">
                      <a16:colId xmlns:a16="http://schemas.microsoft.com/office/drawing/2014/main" val="1403000281"/>
                    </a:ext>
                  </a:extLst>
                </a:gridCol>
                <a:gridCol w="1658470">
                  <a:extLst>
                    <a:ext uri="{9D8B030D-6E8A-4147-A177-3AD203B41FA5}">
                      <a16:colId xmlns:a16="http://schemas.microsoft.com/office/drawing/2014/main" val="1490278880"/>
                    </a:ext>
                  </a:extLst>
                </a:gridCol>
                <a:gridCol w="1712259">
                  <a:extLst>
                    <a:ext uri="{9D8B030D-6E8A-4147-A177-3AD203B41FA5}">
                      <a16:colId xmlns:a16="http://schemas.microsoft.com/office/drawing/2014/main" val="784420891"/>
                    </a:ext>
                  </a:extLst>
                </a:gridCol>
                <a:gridCol w="1039908">
                  <a:extLst>
                    <a:ext uri="{9D8B030D-6E8A-4147-A177-3AD203B41FA5}">
                      <a16:colId xmlns:a16="http://schemas.microsoft.com/office/drawing/2014/main" val="1738551646"/>
                    </a:ext>
                  </a:extLst>
                </a:gridCol>
              </a:tblGrid>
              <a:tr h="56838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PROCEDIMENTO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DR. DOMINGOS CUNHA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DR. HÉLIO ARAÚJO DE MASI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DR. AMÉRICO FAUSTINO DE CARVALHO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UBS ADÉLIA KOJO BALDIN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9102612"/>
                  </a:ext>
                </a:extLst>
              </a:tr>
              <a:tr h="39196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CURATIVO UBS E DOMICILIAR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2147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1048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3343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2430256"/>
                  </a:ext>
                </a:extLst>
              </a:tr>
              <a:tr h="39196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ATENDIMENTO PUERICULTURA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467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27655424"/>
                  </a:ext>
                </a:extLst>
              </a:tr>
              <a:tr h="39196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CITOPATOLÓGICO DO COLO DO ÚTERO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460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8252140"/>
                  </a:ext>
                </a:extLst>
              </a:tr>
              <a:tr h="39196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ADMINISTRAÇÃO MEDICAMENTOS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1621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7214513"/>
                  </a:ext>
                </a:extLst>
              </a:tr>
              <a:tr h="39196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AVALIAÇÃO DE PESO  E ALTURA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19910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12664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6489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2412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41475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6473361"/>
                  </a:ext>
                </a:extLst>
              </a:tr>
              <a:tr h="39196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TESTES RÁPIDOS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1187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2330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49546580"/>
                  </a:ext>
                </a:extLst>
              </a:tr>
              <a:tr h="39196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ADESÃO AO PRÉ NATAL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96263626"/>
                  </a:ext>
                </a:extLst>
              </a:tr>
              <a:tr h="39196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RETIRADA DE PONTOS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5148836"/>
                  </a:ext>
                </a:extLst>
              </a:tr>
              <a:tr h="39196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VACINAS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4026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5073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1708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10807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6950664"/>
                  </a:ext>
                </a:extLst>
              </a:tr>
              <a:tr h="391967">
                <a:tc gridSpan="4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TOTAL 1º QUADRIMESTRE DE 2026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60863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77185530"/>
                  </a:ext>
                </a:extLst>
              </a:tr>
            </a:tbl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3FEB4A64-054F-DC88-E640-0BA73BA57500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  <a:latin typeface="Roboto" panose="02000000000000000000" pitchFamily="2" charset="0"/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49668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02;p3">
            <a:extLst>
              <a:ext uri="{FF2B5EF4-FFF2-40B4-BE49-F238E27FC236}">
                <a16:creationId xmlns:a16="http://schemas.microsoft.com/office/drawing/2014/main" id="{4BD09A34-0BC1-8CF9-4D98-23DD9CF0AC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4861076"/>
              </p:ext>
            </p:extLst>
          </p:nvPr>
        </p:nvGraphicFramePr>
        <p:xfrm>
          <a:off x="349368" y="1671311"/>
          <a:ext cx="11369617" cy="415547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448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7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3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1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50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33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20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pt-BR" sz="1800" dirty="0">
                          <a:solidFill>
                            <a:sysClr val="windowText" lastClr="000000"/>
                          </a:solidFill>
                        </a:rPr>
                        <a:t>UNIDADE DE SAÚDE</a:t>
                      </a:r>
                      <a:endParaRPr sz="18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JANEIRO</a:t>
                      </a:r>
                      <a:endParaRPr lang="pt-BR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pt-BR" sz="1800" b="1" kern="1200" dirty="0">
                          <a:solidFill>
                            <a:schemeClr val="tx1"/>
                          </a:solidFill>
                          <a:effectLst/>
                        </a:rPr>
                        <a:t>FEVEREIRO</a:t>
                      </a:r>
                      <a:endParaRPr lang="pt-BR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pt-BR" sz="1800" b="1" kern="1200" dirty="0">
                          <a:solidFill>
                            <a:schemeClr val="tx1"/>
                          </a:solidFill>
                          <a:effectLst/>
                        </a:rPr>
                        <a:t>MARÇO</a:t>
                      </a:r>
                      <a:endParaRPr lang="pt-BR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pt-BR" sz="1800" b="1" kern="1200" dirty="0">
                          <a:solidFill>
                            <a:schemeClr val="tx1"/>
                          </a:solidFill>
                          <a:effectLst/>
                        </a:rPr>
                        <a:t>ABRIL</a:t>
                      </a:r>
                      <a:endParaRPr lang="pt-BR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u="none" strike="noStrike" cap="none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TOTAL</a:t>
                      </a:r>
                      <a:endParaRPr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dirty="0">
                          <a:solidFill>
                            <a:sysClr val="windowText" lastClr="000000"/>
                          </a:solidFill>
                        </a:rPr>
                        <a:t>Bairro Cachoeira</a:t>
                      </a:r>
                      <a:endParaRPr lang="pt-BR" sz="18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95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103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 dirty="0">
                          <a:solidFill>
                            <a:sysClr val="windowText" lastClr="000000"/>
                          </a:solidFill>
                        </a:rPr>
                        <a:t>198</a:t>
                      </a:r>
                      <a:endParaRPr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dirty="0">
                          <a:solidFill>
                            <a:sysClr val="windowText" lastClr="000000"/>
                          </a:solidFill>
                        </a:rPr>
                        <a:t>Bairro Cadeado</a:t>
                      </a:r>
                      <a:endParaRPr lang="pt-BR" sz="18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59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66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 dirty="0">
                          <a:solidFill>
                            <a:sysClr val="windowText" lastClr="000000"/>
                          </a:solidFill>
                        </a:rPr>
                        <a:t>125</a:t>
                      </a:r>
                      <a:endParaRPr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dirty="0">
                          <a:solidFill>
                            <a:sysClr val="windowText" lastClr="000000"/>
                          </a:solidFill>
                        </a:rPr>
                        <a:t>Bairro Cerrado Da Roseira</a:t>
                      </a:r>
                      <a:endParaRPr lang="pt-BR" sz="18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81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45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 dirty="0">
                          <a:solidFill>
                            <a:sysClr val="windowText" lastClr="000000"/>
                          </a:solidFill>
                        </a:rPr>
                        <a:t>126</a:t>
                      </a:r>
                      <a:endParaRPr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dirty="0">
                          <a:solidFill>
                            <a:sysClr val="windowText" lastClr="000000"/>
                          </a:solidFill>
                        </a:rPr>
                        <a:t>Bairro Gentio</a:t>
                      </a:r>
                      <a:endParaRPr lang="pt-BR" sz="18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69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 dirty="0">
                          <a:solidFill>
                            <a:sysClr val="windowText" lastClr="000000"/>
                          </a:solidFill>
                        </a:rPr>
                        <a:t>69</a:t>
                      </a:r>
                      <a:endParaRPr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dirty="0">
                          <a:solidFill>
                            <a:sysClr val="windowText" lastClr="000000"/>
                          </a:solidFill>
                        </a:rPr>
                        <a:t>Bairro Jangai</a:t>
                      </a:r>
                      <a:endParaRPr lang="pt-BR" sz="18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83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 dirty="0">
                          <a:solidFill>
                            <a:sysClr val="windowText" lastClr="000000"/>
                          </a:solidFill>
                        </a:rPr>
                        <a:t>83</a:t>
                      </a:r>
                      <a:endParaRPr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dirty="0">
                          <a:solidFill>
                            <a:sysClr val="windowText" lastClr="000000"/>
                          </a:solidFill>
                        </a:rPr>
                        <a:t>Bairro Lanças</a:t>
                      </a:r>
                      <a:endParaRPr lang="pt-BR" sz="18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96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 dirty="0">
                          <a:solidFill>
                            <a:sysClr val="windowText" lastClr="000000"/>
                          </a:solidFill>
                        </a:rPr>
                        <a:t>96</a:t>
                      </a:r>
                      <a:endParaRPr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dirty="0">
                          <a:solidFill>
                            <a:sysClr val="windowText" lastClr="000000"/>
                          </a:solidFill>
                        </a:rPr>
                        <a:t>Bairro Morro Azul</a:t>
                      </a:r>
                      <a:endParaRPr lang="pt-BR" sz="18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80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 dirty="0">
                          <a:solidFill>
                            <a:sysClr val="windowText" lastClr="000000"/>
                          </a:solidFill>
                        </a:rPr>
                        <a:t>80</a:t>
                      </a:r>
                      <a:endParaRPr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dirty="0">
                          <a:solidFill>
                            <a:sysClr val="windowText" lastClr="000000"/>
                          </a:solidFill>
                        </a:rPr>
                        <a:t>Espigão Alto</a:t>
                      </a:r>
                      <a:endParaRPr lang="pt-BR" sz="18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56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86</a:t>
                      </a:r>
                      <a:endParaRPr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 dirty="0">
                          <a:solidFill>
                            <a:sysClr val="windowText" lastClr="000000"/>
                          </a:solidFill>
                        </a:rPr>
                        <a:t>142</a:t>
                      </a:r>
                      <a:endParaRPr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6400">
                <a:tc gridSpan="5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 dirty="0">
                          <a:solidFill>
                            <a:sysClr val="windowText" lastClr="000000"/>
                          </a:solidFill>
                        </a:rPr>
                        <a:t>TOTAL 1º QUADRIMESTRE DE 2026</a:t>
                      </a:r>
                      <a:endParaRPr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919</a:t>
                      </a:r>
                      <a:endParaRPr sz="2000" b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Google Shape;95;p2">
            <a:extLst>
              <a:ext uri="{FF2B5EF4-FFF2-40B4-BE49-F238E27FC236}">
                <a16:creationId xmlns:a16="http://schemas.microsoft.com/office/drawing/2014/main" id="{83081E22-A622-5D17-2EA5-58D1F543CAB7}"/>
              </a:ext>
            </a:extLst>
          </p:cNvPr>
          <p:cNvSpPr txBox="1">
            <a:spLocks/>
          </p:cNvSpPr>
          <p:nvPr/>
        </p:nvSpPr>
        <p:spPr>
          <a:xfrm>
            <a:off x="0" y="587603"/>
            <a:ext cx="12192000" cy="10193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</a:pPr>
            <a:r>
              <a:rPr lang="pt-BR" sz="2400" b="1" dirty="0">
                <a:latin typeface="+mn-lt"/>
              </a:rPr>
              <a:t>CONSULTAS MÉDICAS ÁREA RURAL 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</a:pPr>
            <a:r>
              <a:rPr lang="pt-BR" sz="2400" b="1" dirty="0">
                <a:latin typeface="+mn-lt"/>
              </a:rPr>
              <a:t>DIRETRIZ 1, META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ECAF291-9520-E2CA-53B2-DB0FA71F833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  <a:latin typeface="Roboto" panose="02000000000000000000" pitchFamily="2" charset="0"/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1005946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55027-AE99-6AFF-D609-3401B9BF7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5;p2">
            <a:extLst>
              <a:ext uri="{FF2B5EF4-FFF2-40B4-BE49-F238E27FC236}">
                <a16:creationId xmlns:a16="http://schemas.microsoft.com/office/drawing/2014/main" id="{6A3D768D-E4D0-BDDC-12CE-D40871F5E0CF}"/>
              </a:ext>
            </a:extLst>
          </p:cNvPr>
          <p:cNvSpPr txBox="1">
            <a:spLocks/>
          </p:cNvSpPr>
          <p:nvPr/>
        </p:nvSpPr>
        <p:spPr>
          <a:xfrm>
            <a:off x="61822" y="932747"/>
            <a:ext cx="12068354" cy="10193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</a:pPr>
            <a:r>
              <a:rPr lang="pt-BR" sz="2400" b="1" dirty="0">
                <a:latin typeface="+mn-lt"/>
              </a:rPr>
              <a:t>PROCEDIMENTOS DE ENFERMAGEM RURAL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</a:pPr>
            <a:r>
              <a:rPr lang="pt-BR" sz="2400" b="1" dirty="0">
                <a:latin typeface="+mn-lt"/>
              </a:rPr>
              <a:t>DIRETRIZ 1, META 1</a:t>
            </a:r>
          </a:p>
        </p:txBody>
      </p:sp>
      <p:graphicFrame>
        <p:nvGraphicFramePr>
          <p:cNvPr id="5" name="Google Shape;109;p4">
            <a:extLst>
              <a:ext uri="{FF2B5EF4-FFF2-40B4-BE49-F238E27FC236}">
                <a16:creationId xmlns:a16="http://schemas.microsoft.com/office/drawing/2014/main" id="{E399B1FE-43DB-51E1-220C-A80B64A964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1286145"/>
              </p:ext>
            </p:extLst>
          </p:nvPr>
        </p:nvGraphicFramePr>
        <p:xfrm>
          <a:off x="603738" y="1952071"/>
          <a:ext cx="10984523" cy="30481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932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7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6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40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25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pt-BR" sz="1400" dirty="0">
                          <a:solidFill>
                            <a:sysClr val="windowText" lastClr="000000"/>
                          </a:solidFill>
                        </a:rPr>
                        <a:t>PROCEDIMENTO</a:t>
                      </a:r>
                      <a:endParaRPr sz="14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dirty="0">
                          <a:solidFill>
                            <a:sysClr val="windowText" lastClr="000000"/>
                          </a:solidFill>
                        </a:rPr>
                        <a:t>JANEIRO</a:t>
                      </a:r>
                      <a:endParaRPr sz="14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dirty="0">
                          <a:solidFill>
                            <a:sysClr val="windowText" lastClr="000000"/>
                          </a:solidFill>
                        </a:rPr>
                        <a:t>FEVEREIRO</a:t>
                      </a:r>
                      <a:endParaRPr sz="14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dirty="0">
                          <a:solidFill>
                            <a:sysClr val="windowText" lastClr="000000"/>
                          </a:solidFill>
                        </a:rPr>
                        <a:t>MARÇO</a:t>
                      </a:r>
                      <a:endParaRPr sz="14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dirty="0">
                          <a:solidFill>
                            <a:sysClr val="windowText" lastClr="000000"/>
                          </a:solidFill>
                        </a:rPr>
                        <a:t>ABRIL</a:t>
                      </a:r>
                      <a:endParaRPr sz="14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  <a:endParaRPr sz="14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dirty="0">
                          <a:solidFill>
                            <a:sysClr val="windowText" lastClr="000000"/>
                          </a:solidFill>
                        </a:rPr>
                        <a:t>CURATIVO UBS</a:t>
                      </a:r>
                      <a:r>
                        <a:rPr lang="pt-BR" sz="1400" baseline="0" dirty="0">
                          <a:solidFill>
                            <a:sysClr val="windowText" lastClr="000000"/>
                          </a:solidFill>
                        </a:rPr>
                        <a:t> E DOMICILIAR</a:t>
                      </a:r>
                      <a:endParaRPr sz="14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224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dirty="0">
                          <a:solidFill>
                            <a:sysClr val="windowText" lastClr="000000"/>
                          </a:solidFill>
                        </a:rPr>
                        <a:t>ATENDIMENTO PUERICULTURA</a:t>
                      </a:r>
                      <a:endParaRPr sz="14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dirty="0">
                          <a:solidFill>
                            <a:sysClr val="windowText" lastClr="000000"/>
                          </a:solidFill>
                        </a:rPr>
                        <a:t>CITOPATOLÓGICO DO COLO DO ÚTERO</a:t>
                      </a:r>
                      <a:endParaRPr sz="14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dirty="0">
                          <a:solidFill>
                            <a:sysClr val="windowText" lastClr="000000"/>
                          </a:solidFill>
                        </a:rPr>
                        <a:t>ADMINISTRAÇÃO MEDICAMENTOS </a:t>
                      </a:r>
                      <a:endParaRPr lang="pt-BR" sz="14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158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211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178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547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dirty="0">
                          <a:solidFill>
                            <a:sysClr val="windowText" lastClr="000000"/>
                          </a:solidFill>
                        </a:rPr>
                        <a:t>AVALIAÇÃO DE PESO  E ALTURA</a:t>
                      </a:r>
                      <a:endParaRPr sz="14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454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129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534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475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1592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8266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dirty="0">
                          <a:solidFill>
                            <a:sysClr val="windowText" lastClr="000000"/>
                          </a:solidFill>
                        </a:rPr>
                        <a:t>TESTES</a:t>
                      </a:r>
                      <a:r>
                        <a:rPr lang="pt-BR" sz="1400" baseline="0" dirty="0">
                          <a:solidFill>
                            <a:sysClr val="windowText" lastClr="000000"/>
                          </a:solidFill>
                        </a:rPr>
                        <a:t> RÁPIDOS</a:t>
                      </a:r>
                      <a:endParaRPr sz="14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06218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dirty="0">
                          <a:solidFill>
                            <a:sysClr val="windowText" lastClr="000000"/>
                          </a:solidFill>
                        </a:rPr>
                        <a:t>AVALIAÇÃO PRESSÃO ARTERIAL</a:t>
                      </a:r>
                      <a:endParaRPr lang="pt-BR" sz="14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205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327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152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919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RETIRADA DE PONTOS</a:t>
                      </a:r>
                      <a:endParaRPr sz="1400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pt-BR" sz="1400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VACINAS</a:t>
                      </a:r>
                      <a:endParaRPr sz="1400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8148541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7238BADD-B2EA-9A4F-4A67-DDE313AF6897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  <a:latin typeface="Roboto" panose="02000000000000000000" pitchFamily="2" charset="0"/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2916395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919D4-5943-3C92-0336-E758BE507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179AA5-9ED8-0558-B46A-7782B7E11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4088"/>
            <a:ext cx="10515600" cy="740657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400" b="1" dirty="0">
                <a:latin typeface="+mn-lt"/>
              </a:rPr>
              <a:t>CONSULTAS DE PRÉ NATAL E PUERPÉRIO</a:t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latin typeface="+mn-lt"/>
              </a:rPr>
              <a:t>DIRETIZ 07, META 09 SAÚDE DA MULHER</a:t>
            </a:r>
          </a:p>
        </p:txBody>
      </p:sp>
      <p:graphicFrame>
        <p:nvGraphicFramePr>
          <p:cNvPr id="9" name="Espaço Reservado para Conteúdo 8">
            <a:extLst>
              <a:ext uri="{FF2B5EF4-FFF2-40B4-BE49-F238E27FC236}">
                <a16:creationId xmlns:a16="http://schemas.microsoft.com/office/drawing/2014/main" id="{833B1649-7852-BC74-9EE1-F2B1E679A4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7650203"/>
              </p:ext>
            </p:extLst>
          </p:nvPr>
        </p:nvGraphicFramePr>
        <p:xfrm>
          <a:off x="838200" y="2338634"/>
          <a:ext cx="10515600" cy="7416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7779353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9868726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34093848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12590429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2422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        JANEIRO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      FEVEREIRO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             MARÇO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            ABRIL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294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303 Consultas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254 Consultas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348 Consultas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375 Consultas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1.280 Consultas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567513"/>
                  </a:ext>
                </a:extLst>
              </a:tr>
            </a:tbl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652CE364-9BD2-358E-9ECA-FC710A5C51B8}"/>
              </a:ext>
            </a:extLst>
          </p:cNvPr>
          <p:cNvSpPr txBox="1">
            <a:spLocks/>
          </p:cNvSpPr>
          <p:nvPr/>
        </p:nvSpPr>
        <p:spPr>
          <a:xfrm>
            <a:off x="838200" y="3868277"/>
            <a:ext cx="10515600" cy="74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>
                <a:latin typeface="+mn-lt"/>
              </a:rPr>
              <a:t>ATENDIMENTO  MÉDICO NO LAR BOM JESUS</a:t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latin typeface="+mn-lt"/>
              </a:rPr>
              <a:t>DIRETIZ 01, META 10. </a:t>
            </a:r>
          </a:p>
        </p:txBody>
      </p:sp>
      <p:graphicFrame>
        <p:nvGraphicFramePr>
          <p:cNvPr id="4" name="Espaço Reservado para Conteúdo 8">
            <a:extLst>
              <a:ext uri="{FF2B5EF4-FFF2-40B4-BE49-F238E27FC236}">
                <a16:creationId xmlns:a16="http://schemas.microsoft.com/office/drawing/2014/main" id="{C1D99F3D-AC97-8D0E-8790-705DC54172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7629587"/>
              </p:ext>
            </p:extLst>
          </p:nvPr>
        </p:nvGraphicFramePr>
        <p:xfrm>
          <a:off x="838200" y="4786048"/>
          <a:ext cx="10515600" cy="7416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7779353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9868726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34093848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12590429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2422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        JANEIRO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      FEVEREIRO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             MARÇO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            ABRIL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294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10 consultas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03 consultas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10 consultas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03 consultas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26 Consultas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567513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8B00EF07-1324-1E57-BC3F-2D2AF04F811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  <a:latin typeface="Roboto" panose="02000000000000000000" pitchFamily="2" charset="0"/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2269216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9436E2-3D47-4472-B8C5-3EAF457F1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9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latin typeface="+mn-lt"/>
              </a:rPr>
              <a:t>AÇÃO DA UBS DR. DOMINGOS CUNHA NO CONDOMINIO DO IDOSO/ESF MARÇO/2026 </a:t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latin typeface="+mn-lt"/>
              </a:rPr>
              <a:t>DIRETRIZ 07, META 02 E 03/SAÚDE DO IDOSO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4354482-F708-0C25-57C4-6E9342102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0772" y="1807518"/>
            <a:ext cx="6491336" cy="435133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B195CE7-7623-FFDF-D3AB-B69FB1C8B123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  <a:latin typeface="Roboto" panose="02000000000000000000" pitchFamily="2" charset="0"/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2737088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CBB5AD-59EC-7097-1A02-4590771D2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1015"/>
            <a:ext cx="10515600" cy="917767"/>
          </a:xfrm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latin typeface="+mn-lt"/>
              </a:rPr>
              <a:t>REUNIÕES MENSAIS PARA GESTANTES</a:t>
            </a:r>
            <a:r>
              <a:rPr lang="pt-BR" sz="2400" dirty="0"/>
              <a:t>:</a:t>
            </a:r>
            <a:br>
              <a:rPr lang="pt-BR" sz="2400" dirty="0"/>
            </a:br>
            <a:r>
              <a:rPr lang="pt-BR" sz="2400" dirty="0">
                <a:latin typeface="+mn-lt"/>
              </a:rPr>
              <a:t>DIRETRIZ 11, META 08.</a:t>
            </a:r>
            <a:endParaRPr lang="pt-BR" sz="24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5D7E63F-2C68-2BCA-6190-616477D5FE64}"/>
              </a:ext>
            </a:extLst>
          </p:cNvPr>
          <p:cNvSpPr txBox="1"/>
          <p:nvPr/>
        </p:nvSpPr>
        <p:spPr>
          <a:xfrm>
            <a:off x="818866" y="5733948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Durante o quadrimestre aconteceram 03 reuniões de grupos de gestantes.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4994836F-2502-120D-E946-95559223B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025" y="2133601"/>
            <a:ext cx="3135392" cy="338173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395FC93-66D3-E011-2419-569EBAF8F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1" y="2133599"/>
            <a:ext cx="3274766" cy="338173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A672EAC-A0AC-D0DF-4075-CB99123C5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797" y="2133601"/>
            <a:ext cx="3135392" cy="338173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99675D3-F95E-83C3-3B6E-76FB4700C1AF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  <a:latin typeface="Roboto" panose="02000000000000000000" pitchFamily="2" charset="0"/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4268081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6C7BDD-2101-9A4B-A9E7-2505448B8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6700"/>
            <a:ext cx="10515600" cy="826870"/>
          </a:xfrm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latin typeface="+mn-lt"/>
              </a:rPr>
              <a:t>GRUPOS MENSAIS DE HIPERDIA COM A COMUNIDADE </a:t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latin typeface="+mn-lt"/>
              </a:rPr>
              <a:t>DIRETRIZ 11, META 08.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FC866F-42D3-9569-FF6C-3839759854C8}"/>
              </a:ext>
            </a:extLst>
          </p:cNvPr>
          <p:cNvSpPr txBox="1"/>
          <p:nvPr/>
        </p:nvSpPr>
        <p:spPr>
          <a:xfrm>
            <a:off x="838200" y="5645056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Durante o primeiro quadrimestre/2026 tiveram 09 reuniões de grupos de HIPERDIA</a:t>
            </a:r>
          </a:p>
        </p:txBody>
      </p:sp>
      <p:pic>
        <p:nvPicPr>
          <p:cNvPr id="18" name="Espaço Reservado para Conteúdo 17">
            <a:extLst>
              <a:ext uri="{FF2B5EF4-FFF2-40B4-BE49-F238E27FC236}">
                <a16:creationId xmlns:a16="http://schemas.microsoft.com/office/drawing/2014/main" id="{F2B05EF3-8EE5-60FB-22FD-8AFD33BE9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742" y="2345971"/>
            <a:ext cx="2710837" cy="309180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2682D47-4501-F56B-6FF4-5B511A331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127" y="2345971"/>
            <a:ext cx="3147746" cy="31312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7A1349B-5022-62C2-3823-50FD90C23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165" y="2348753"/>
            <a:ext cx="2950635" cy="312469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7154E3E-572A-5529-5DFA-2EA445BDA692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  <a:latin typeface="Roboto" panose="02000000000000000000" pitchFamily="2" charset="0"/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3172933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D3A526-ACF4-20E3-3B2F-6AA1762F7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05" y="400998"/>
            <a:ext cx="11163689" cy="1325563"/>
          </a:xfrm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latin typeface="+mn-lt"/>
              </a:rPr>
              <a:t>GRUPOS MENSAIS DE CESSAÇÃO AO TABAGISMO</a:t>
            </a:r>
            <a:r>
              <a:rPr lang="pt-BR" sz="2400" dirty="0"/>
              <a:t>. </a:t>
            </a:r>
            <a:br>
              <a:rPr lang="pt-BR" sz="2400" dirty="0"/>
            </a:br>
            <a:r>
              <a:rPr lang="pt-BR" sz="2400" b="1" dirty="0"/>
              <a:t>DIRETRIZ 1, META 14.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8AE6225-374B-8944-06D3-199E0BA6D8B3}"/>
              </a:ext>
            </a:extLst>
          </p:cNvPr>
          <p:cNvSpPr txBox="1"/>
          <p:nvPr/>
        </p:nvSpPr>
        <p:spPr>
          <a:xfrm>
            <a:off x="1577135" y="5466482"/>
            <a:ext cx="903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Durante o primeiro quadrimestre foram realizados 19 reuniões de grupo/ totalizando 131 pessoas </a:t>
            </a:r>
          </a:p>
          <a:p>
            <a:pPr algn="ctr"/>
            <a:r>
              <a:rPr lang="pt-BR" sz="1600" dirty="0"/>
              <a:t> 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167CDA0-384A-32BB-C9BD-D5F4570EB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8636" y="2127558"/>
            <a:ext cx="4229159" cy="323031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9AE116C-FDB8-6B4A-B55F-EE4FD9B36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206" y="2127559"/>
            <a:ext cx="4378520" cy="323031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D56E81C-E5ED-408F-7594-6DFA4F80AA31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  <a:latin typeface="Roboto" panose="02000000000000000000" pitchFamily="2" charset="0"/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1163599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923C26-BFCB-FD08-1960-66DD08E9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2329"/>
            <a:ext cx="12192000" cy="978297"/>
          </a:xfrm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latin typeface="+mn-lt"/>
              </a:rPr>
              <a:t>31 SESSÕES DE AURICULOTERAPIA</a:t>
            </a:r>
            <a:br>
              <a:rPr lang="pt-BR" sz="2400" dirty="0"/>
            </a:br>
            <a:r>
              <a:rPr lang="pt-BR" sz="2400" b="1" dirty="0"/>
              <a:t>DIRETRIZ 8, META 19.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D63EEA9-479F-4670-48B1-BFE8B8A29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0900" y="1972469"/>
            <a:ext cx="5410200" cy="405765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5BA4432-C34B-CEB7-8269-1D10CEDCD04B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  <a:latin typeface="Roboto" panose="02000000000000000000" pitchFamily="2" charset="0"/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1698813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2A89C-654E-551B-BDB5-5F36FDAA4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EEE20B9-0FA8-2590-AE82-FCED82505993}"/>
              </a:ext>
            </a:extLst>
          </p:cNvPr>
          <p:cNvSpPr txBox="1">
            <a:spLocks/>
          </p:cNvSpPr>
          <p:nvPr/>
        </p:nvSpPr>
        <p:spPr>
          <a:xfrm>
            <a:off x="2006667" y="479985"/>
            <a:ext cx="8178666" cy="6053959"/>
          </a:xfrm>
          <a:prstGeom prst="rect">
            <a:avLst/>
          </a:prstGeom>
        </p:spPr>
        <p:txBody>
          <a:bodyPr vert="horz" lIns="63305" tIns="31652" rIns="63305" bIns="31652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  <a:latin typeface="Roboto" panose="02000000000000000000" pitchFamily="2" charset="0"/>
              </a:rPr>
              <a:t>DADOS DE IDENTIFICAÇÃO</a:t>
            </a:r>
            <a:r>
              <a:rPr lang="pt-BR" sz="1292" dirty="0">
                <a:solidFill>
                  <a:schemeClr val="tx1"/>
                </a:solidFill>
                <a:latin typeface="Roboto" panose="02000000000000000000" pitchFamily="2" charset="0"/>
              </a:rPr>
              <a:t> 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  <a:latin typeface="Roboto" panose="02000000000000000000" pitchFamily="2" charset="0"/>
              </a:rPr>
              <a:t>UF:</a:t>
            </a:r>
            <a:r>
              <a:rPr lang="pt-BR" sz="1292" dirty="0">
                <a:solidFill>
                  <a:schemeClr val="tx1"/>
                </a:solidFill>
                <a:latin typeface="Roboto" panose="02000000000000000000" pitchFamily="2" charset="0"/>
              </a:rPr>
              <a:t> PR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  <a:latin typeface="Roboto" panose="02000000000000000000" pitchFamily="2" charset="0"/>
              </a:rPr>
              <a:t>Quadrimestre a que se refere o relatório: </a:t>
            </a:r>
            <a:r>
              <a:rPr lang="pt-BR" sz="1292" dirty="0">
                <a:solidFill>
                  <a:schemeClr val="tx1"/>
                </a:solidFill>
                <a:latin typeface="Roboto" panose="02000000000000000000" pitchFamily="2" charset="0"/>
              </a:rPr>
              <a:t>1º quadrimestre de 2.026 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  <a:latin typeface="Roboto" panose="02000000000000000000" pitchFamily="2" charset="0"/>
              </a:rPr>
              <a:t>SECRETARIA DE SAÚDE</a:t>
            </a:r>
            <a:endParaRPr lang="pt-BR" sz="1292" dirty="0">
              <a:solidFill>
                <a:schemeClr val="tx1"/>
              </a:solidFill>
              <a:latin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  <a:latin typeface="Roboto" panose="02000000000000000000" pitchFamily="2" charset="0"/>
              </a:rPr>
              <a:t>Razão Social da Secretaria de Saúde: </a:t>
            </a:r>
            <a:r>
              <a:rPr lang="pt-BR" sz="1292" dirty="0">
                <a:solidFill>
                  <a:schemeClr val="tx1"/>
                </a:solidFill>
                <a:latin typeface="Roboto" panose="02000000000000000000" pitchFamily="2" charset="0"/>
              </a:rPr>
              <a:t>Secretaria Municipal de Saúde – SEMUS 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  <a:latin typeface="Roboto" panose="02000000000000000000" pitchFamily="2" charset="0"/>
              </a:rPr>
              <a:t>CNPJ:</a:t>
            </a:r>
            <a:r>
              <a:rPr lang="pt-BR" sz="1292" dirty="0">
                <a:solidFill>
                  <a:schemeClr val="tx1"/>
                </a:solidFill>
                <a:latin typeface="Roboto" panose="02000000000000000000" pitchFamily="2" charset="0"/>
              </a:rPr>
              <a:t> 10.952.292/0001-16 </a:t>
            </a:r>
            <a:r>
              <a:rPr lang="pt-BR" sz="1292" b="1" dirty="0">
                <a:solidFill>
                  <a:schemeClr val="tx1"/>
                </a:solidFill>
                <a:latin typeface="Roboto" panose="02000000000000000000" pitchFamily="2" charset="0"/>
              </a:rPr>
              <a:t>(Fundo Municipal de Saúde)</a:t>
            </a:r>
            <a:endParaRPr lang="pt-BR" sz="1292" dirty="0">
              <a:solidFill>
                <a:schemeClr val="tx1"/>
              </a:solidFill>
              <a:latin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  <a:latin typeface="Roboto" panose="02000000000000000000" pitchFamily="2" charset="0"/>
              </a:rPr>
              <a:t>Endereço da Secretaria de Saúde: </a:t>
            </a:r>
            <a:r>
              <a:rPr lang="pt-BR" sz="1292" dirty="0">
                <a:solidFill>
                  <a:schemeClr val="tx1"/>
                </a:solidFill>
                <a:latin typeface="Roboto" panose="02000000000000000000" pitchFamily="2" charset="0"/>
              </a:rPr>
              <a:t>Rua Rocha Pombo esquina com Rua João Perneta nº101, </a:t>
            </a:r>
          </a:p>
          <a:p>
            <a:pPr marL="0" indent="0" algn="ctr">
              <a:buNone/>
            </a:pPr>
            <a:r>
              <a:rPr lang="pt-BR" sz="1292" dirty="0">
                <a:solidFill>
                  <a:schemeClr val="tx1"/>
                </a:solidFill>
                <a:latin typeface="Roboto" panose="02000000000000000000" pitchFamily="2" charset="0"/>
              </a:rPr>
              <a:t>Cidade Alta – Jaguariaíva-PR  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  <a:latin typeface="Roboto" panose="02000000000000000000" pitchFamily="2" charset="0"/>
              </a:rPr>
              <a:t>Telefone: </a:t>
            </a:r>
            <a:r>
              <a:rPr lang="pt-BR" sz="1292" dirty="0">
                <a:solidFill>
                  <a:schemeClr val="tx1"/>
                </a:solidFill>
                <a:latin typeface="Roboto" panose="02000000000000000000" pitchFamily="2" charset="0"/>
              </a:rPr>
              <a:t>(43) 3535-9450                                            </a:t>
            </a:r>
            <a:r>
              <a:rPr lang="pt-BR" sz="1292" b="1" dirty="0">
                <a:solidFill>
                  <a:schemeClr val="tx1"/>
                </a:solidFill>
                <a:latin typeface="Roboto" panose="02000000000000000000" pitchFamily="2" charset="0"/>
              </a:rPr>
              <a:t>CEP:</a:t>
            </a:r>
            <a:r>
              <a:rPr lang="pt-BR" sz="1292" dirty="0">
                <a:solidFill>
                  <a:schemeClr val="tx1"/>
                </a:solidFill>
                <a:latin typeface="Roboto" panose="02000000000000000000" pitchFamily="2" charset="0"/>
              </a:rPr>
              <a:t> 84200-000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  <a:latin typeface="Roboto" panose="02000000000000000000" pitchFamily="2" charset="0"/>
              </a:rPr>
              <a:t>E-MAIL: </a:t>
            </a:r>
            <a:r>
              <a:rPr lang="pt-BR" sz="1292" u="sng" dirty="0">
                <a:solidFill>
                  <a:schemeClr val="tx1"/>
                </a:solidFill>
                <a:latin typeface="Roboto" panose="02000000000000000000" pitchFamily="2" charset="0"/>
                <a:hlinkClick r:id="rId2"/>
              </a:rPr>
              <a:t>saudejaguariaiva@gmail.com</a:t>
            </a:r>
            <a:r>
              <a:rPr lang="pt-BR" sz="1292" dirty="0">
                <a:solidFill>
                  <a:schemeClr val="tx1"/>
                </a:solidFill>
                <a:latin typeface="Roboto" panose="02000000000000000000" pitchFamily="2" charset="0"/>
              </a:rPr>
              <a:t> /</a:t>
            </a:r>
            <a:r>
              <a:rPr lang="pt-BR" sz="1292" u="sng" dirty="0">
                <a:solidFill>
                  <a:srgbClr val="0070C0"/>
                </a:solidFill>
                <a:latin typeface="Roboto" panose="02000000000000000000" pitchFamily="2" charset="0"/>
              </a:rPr>
              <a:t>semus@jaguariaiva.pr.gov.br</a:t>
            </a:r>
            <a:r>
              <a:rPr lang="pt-BR" sz="1292" dirty="0">
                <a:solidFill>
                  <a:srgbClr val="0070C0"/>
                </a:solidFill>
                <a:latin typeface="Roboto" panose="02000000000000000000" pitchFamily="2" charset="0"/>
              </a:rPr>
              <a:t>  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  <a:latin typeface="Roboto" panose="02000000000000000000" pitchFamily="2" charset="0"/>
              </a:rPr>
              <a:t>Site da Secretaria:</a:t>
            </a:r>
            <a:r>
              <a:rPr lang="pt-BR" sz="1292" dirty="0">
                <a:solidFill>
                  <a:schemeClr val="tx1"/>
                </a:solidFill>
                <a:latin typeface="Roboto" panose="02000000000000000000" pitchFamily="2" charset="0"/>
              </a:rPr>
              <a:t> </a:t>
            </a:r>
            <a:r>
              <a:rPr lang="pt-BR" sz="1292" u="sng" dirty="0">
                <a:solidFill>
                  <a:schemeClr val="tx1"/>
                </a:solidFill>
                <a:latin typeface="Roboto" panose="02000000000000000000" pitchFamily="2" charset="0"/>
                <a:hlinkClick r:id="rId3"/>
              </a:rPr>
              <a:t>http://www.jaguariaiva.pr.gov.br/saude</a:t>
            </a:r>
            <a:endParaRPr lang="pt-BR" sz="1292" dirty="0">
              <a:solidFill>
                <a:schemeClr val="tx1"/>
              </a:solidFill>
              <a:latin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  <a:latin typeface="Roboto" panose="02000000000000000000" pitchFamily="2" charset="0"/>
              </a:rPr>
              <a:t>PLANO DE SAÚDE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  <a:latin typeface="Roboto" panose="02000000000000000000" pitchFamily="2" charset="0"/>
              </a:rPr>
              <a:t>A Secretaria de Saúde tem Plano de Saúde: </a:t>
            </a:r>
            <a:r>
              <a:rPr lang="pt-BR" sz="1292" dirty="0">
                <a:solidFill>
                  <a:schemeClr val="tx1"/>
                </a:solidFill>
                <a:latin typeface="Roboto" panose="02000000000000000000" pitchFamily="2" charset="0"/>
              </a:rPr>
              <a:t>SIM      </a:t>
            </a:r>
            <a:r>
              <a:rPr lang="pt-BR" sz="1292" b="1" dirty="0">
                <a:solidFill>
                  <a:schemeClr val="tx1"/>
                </a:solidFill>
                <a:latin typeface="Roboto" panose="02000000000000000000" pitchFamily="2" charset="0"/>
              </a:rPr>
              <a:t>Status: </a:t>
            </a:r>
            <a:r>
              <a:rPr lang="pt-BR" sz="1292" dirty="0">
                <a:solidFill>
                  <a:schemeClr val="tx1"/>
                </a:solidFill>
                <a:latin typeface="Roboto" panose="02000000000000000000" pitchFamily="2" charset="0"/>
              </a:rPr>
              <a:t>APROVADO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  <a:latin typeface="Roboto" panose="02000000000000000000" pitchFamily="2" charset="0"/>
              </a:rPr>
              <a:t>Período a que se refere o Plano de Saúde: </a:t>
            </a:r>
            <a:r>
              <a:rPr lang="pt-BR" sz="1292" dirty="0">
                <a:solidFill>
                  <a:schemeClr val="tx1"/>
                </a:solidFill>
                <a:latin typeface="Roboto" panose="02000000000000000000" pitchFamily="2" charset="0"/>
              </a:rPr>
              <a:t>2.026 - 2.029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  <a:latin typeface="Roboto" panose="02000000000000000000" pitchFamily="2" charset="0"/>
              </a:rPr>
              <a:t>Aprovação no Conselho de Saúde: </a:t>
            </a:r>
            <a:r>
              <a:rPr lang="pt-BR" sz="1292" dirty="0">
                <a:solidFill>
                  <a:schemeClr val="tx1"/>
                </a:solidFill>
                <a:latin typeface="Roboto" panose="02000000000000000000" pitchFamily="2" charset="0"/>
              </a:rPr>
              <a:t>Resolução nº 09/2025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  <a:latin typeface="Roboto" panose="02000000000000000000" pitchFamily="2" charset="0"/>
              </a:rPr>
              <a:t>SECRETÁRIA DE SAÚDE </a:t>
            </a:r>
            <a:endParaRPr lang="pt-BR" sz="1292" dirty="0">
              <a:solidFill>
                <a:schemeClr val="tx1"/>
              </a:solidFill>
              <a:latin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  <a:latin typeface="Roboto" panose="02000000000000000000" pitchFamily="2" charset="0"/>
              </a:rPr>
              <a:t>Nome: </a:t>
            </a:r>
            <a:r>
              <a:rPr lang="pt-BR" sz="1292" dirty="0">
                <a:solidFill>
                  <a:schemeClr val="tx1"/>
                </a:solidFill>
                <a:latin typeface="Roboto" panose="02000000000000000000" pitchFamily="2" charset="0"/>
              </a:rPr>
              <a:t>Marlus Barbosa Pereira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  <a:latin typeface="Roboto" panose="02000000000000000000" pitchFamily="2" charset="0"/>
              </a:rPr>
              <a:t>Data da posse: </a:t>
            </a:r>
            <a:r>
              <a:rPr lang="pt-BR" sz="1292" dirty="0">
                <a:solidFill>
                  <a:schemeClr val="tx1"/>
                </a:solidFill>
                <a:latin typeface="Roboto" panose="02000000000000000000" pitchFamily="2" charset="0"/>
              </a:rPr>
              <a:t>Decreto nº 037/2025 de 13 de janeiro de 2.025.</a:t>
            </a:r>
          </a:p>
        </p:txBody>
      </p:sp>
    </p:spTree>
    <p:extLst>
      <p:ext uri="{BB962C8B-B14F-4D97-AF65-F5344CB8AC3E}">
        <p14:creationId xmlns:p14="http://schemas.microsoft.com/office/powerpoint/2010/main" val="2417042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575A8-F6A4-AF88-97AC-79F0744F8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96" y="3806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latin typeface="+mn-lt"/>
              </a:rPr>
              <a:t>CAMPANHA DE VACINA DIA 11/04</a:t>
            </a:r>
            <a:br>
              <a:rPr lang="pt-BR" sz="2400" dirty="0">
                <a:latin typeface="+mn-lt"/>
              </a:rPr>
            </a:br>
            <a:r>
              <a:rPr lang="pt-BR" sz="2400" dirty="0">
                <a:latin typeface="+mn-lt"/>
              </a:rPr>
              <a:t>TOTAL DE 358 VACINAS 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2209945-8981-9ECF-1A7C-6EEFB90D0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0707" y="1625538"/>
            <a:ext cx="3754735" cy="435133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B02CDCA-0894-7BDB-5574-70A6520D3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25538"/>
            <a:ext cx="3935240" cy="435133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FE46961-008F-E7D9-A76B-9E0E22A51692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  <a:latin typeface="Roboto" panose="02000000000000000000" pitchFamily="2" charset="0"/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638088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70B2893-EC99-BCC2-D994-051261457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20586"/>
            <a:ext cx="9144000" cy="837425"/>
          </a:xfrm>
        </p:spPr>
        <p:txBody>
          <a:bodyPr>
            <a:normAutofit/>
          </a:bodyPr>
          <a:lstStyle/>
          <a:p>
            <a:r>
              <a:rPr lang="pt-BR" sz="2000" b="1" dirty="0"/>
              <a:t>VACINAÇÃO NOS CEMEIS E ESCOLAS MUNICIPAIS</a:t>
            </a:r>
            <a:r>
              <a:rPr lang="pt-BR" sz="2000" b="1" dirty="0">
                <a:latin typeface="+mj-lt"/>
              </a:rPr>
              <a:t>. </a:t>
            </a:r>
          </a:p>
          <a:p>
            <a:r>
              <a:rPr lang="pt-BR" sz="2000" b="1" dirty="0">
                <a:latin typeface="+mj-lt"/>
              </a:rPr>
              <a:t> 08 unidades escolares municipal de 13/04 até 24/04, </a:t>
            </a:r>
            <a:r>
              <a:rPr lang="pt-BR" sz="2000" b="1" i="1" dirty="0">
                <a:latin typeface="+mj-lt"/>
              </a:rPr>
              <a:t>462</a:t>
            </a:r>
            <a:r>
              <a:rPr lang="pt-BR" sz="2000" b="1" dirty="0">
                <a:latin typeface="+mj-lt"/>
              </a:rPr>
              <a:t> vacinas aplicadas.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8610E95-90AC-F01D-8730-D2D1A51F4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090" y="2210998"/>
            <a:ext cx="2403080" cy="352641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3001A03-9A48-65B8-D6BE-5FF4DBCF0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283" y="2210997"/>
            <a:ext cx="2758566" cy="352641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8DBBA54-0F10-CEE8-A9C5-1BB4D67A0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150" y="2210997"/>
            <a:ext cx="2699319" cy="352641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B0490C2-2C01-41E5-1DC1-952F177E42BF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  <a:latin typeface="Roboto" panose="02000000000000000000" pitchFamily="2" charset="0"/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3353849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C78F6-4970-C893-2B00-8CCC8BC7D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96C48-FF1F-9094-2CDE-838E9D95B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latin typeface="+mn-lt"/>
              </a:rPr>
              <a:t>KITS LANCHE DISTRIBUÍDOS DURANTE OS MESES</a:t>
            </a:r>
            <a:br>
              <a:rPr lang="pt-BR" sz="4000" b="1" dirty="0">
                <a:latin typeface="+mn-lt"/>
              </a:rPr>
            </a:br>
            <a:r>
              <a:rPr lang="pt-BR" sz="2000" b="1" dirty="0">
                <a:latin typeface="+mn-lt"/>
              </a:rPr>
              <a:t>DIRETRIZ 01, META 27.</a:t>
            </a:r>
            <a:endParaRPr lang="pt-BR" sz="2000" b="1" dirty="0"/>
          </a:p>
        </p:txBody>
      </p:sp>
      <p:graphicFrame>
        <p:nvGraphicFramePr>
          <p:cNvPr id="9" name="Espaço Reservado para Conteúdo 8">
            <a:extLst>
              <a:ext uri="{FF2B5EF4-FFF2-40B4-BE49-F238E27FC236}">
                <a16:creationId xmlns:a16="http://schemas.microsoft.com/office/drawing/2014/main" id="{F69B64C3-088F-BCF0-56D7-F57546879D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597158"/>
              </p:ext>
            </p:extLst>
          </p:nvPr>
        </p:nvGraphicFramePr>
        <p:xfrm>
          <a:off x="838200" y="3752169"/>
          <a:ext cx="10515600" cy="7416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7779353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9868726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34093848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12590429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2422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JANEIRO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FEVEREIRO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MARÇO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ABRIL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294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2.938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3.312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3.450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3.205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12.905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567513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B6DBFAF3-18A6-8B59-7411-DD3B62ECF975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  <a:latin typeface="Roboto" panose="02000000000000000000" pitchFamily="2" charset="0"/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3106666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F9E64-C5C0-B866-C3D1-5405AFC78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6A8F320-F3DA-F28A-2FA7-B74D7BB17E03}"/>
              </a:ext>
            </a:extLst>
          </p:cNvPr>
          <p:cNvSpPr txBox="1"/>
          <p:nvPr/>
        </p:nvSpPr>
        <p:spPr>
          <a:xfrm>
            <a:off x="1524000" y="2828836"/>
            <a:ext cx="9144000" cy="1200329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rgbClr val="C00000"/>
                </a:solidFill>
                <a:latin typeface="Bebas Neue" panose="020B0606020202050201" pitchFamily="34" charset="0"/>
              </a:rPr>
              <a:t>SAÚDE BUCAL</a:t>
            </a:r>
          </a:p>
        </p:txBody>
      </p:sp>
    </p:spTree>
    <p:extLst>
      <p:ext uri="{BB962C8B-B14F-4D97-AF65-F5344CB8AC3E}">
        <p14:creationId xmlns:p14="http://schemas.microsoft.com/office/powerpoint/2010/main" val="5015489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4C944-2735-4FB6-F134-FA9A2A2E2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8147B99-2307-80DE-0077-4AB24B6510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330"/>
          <a:stretch>
            <a:fillRect/>
          </a:stretch>
        </p:blipFill>
        <p:spPr>
          <a:xfrm>
            <a:off x="1157575" y="4275015"/>
            <a:ext cx="2665226" cy="165344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B0A19D1-2BD1-AB7A-0767-04A72E2E8222}"/>
              </a:ext>
            </a:extLst>
          </p:cNvPr>
          <p:cNvSpPr txBox="1"/>
          <p:nvPr/>
        </p:nvSpPr>
        <p:spPr>
          <a:xfrm>
            <a:off x="6892731" y="4501573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b="1" dirty="0"/>
              <a:t>META 1 </a:t>
            </a:r>
            <a:r>
              <a:rPr lang="pt-BR" sz="1200" dirty="0"/>
              <a:t>Manter a ESF e a cobertura populacional atendida pelas Equipes de Saúde Bucal; Adequando as Unidades para o funcionamento e qualificando os profissionais para o atendimento; apoiar as equipes de saúde bucal no aperfeiçoamento do trabalho nas </a:t>
            </a:r>
            <a:r>
              <a:rPr lang="pt-BR" sz="1200" dirty="0" err="1"/>
              <a:t>UBS’s</a:t>
            </a:r>
            <a:r>
              <a:rPr lang="pt-BR" sz="1200" dirty="0"/>
              <a:t> </a:t>
            </a:r>
          </a:p>
          <a:p>
            <a:pPr algn="just"/>
            <a:endParaRPr lang="pt-BR" sz="12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C45BC9A-A2DB-901D-194B-A70AB9D83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26" y="5169253"/>
            <a:ext cx="2394280" cy="1518417"/>
          </a:xfrm>
          <a:prstGeom prst="rect">
            <a:avLst/>
          </a:prstGeom>
        </p:spPr>
      </p:pic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6B544732-0119-A2CF-D587-3D504995B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985659"/>
              </p:ext>
            </p:extLst>
          </p:nvPr>
        </p:nvGraphicFramePr>
        <p:xfrm>
          <a:off x="439271" y="1156098"/>
          <a:ext cx="11313458" cy="3019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6336">
                  <a:extLst>
                    <a:ext uri="{9D8B030D-6E8A-4147-A177-3AD203B41FA5}">
                      <a16:colId xmlns:a16="http://schemas.microsoft.com/office/drawing/2014/main" val="939848778"/>
                    </a:ext>
                  </a:extLst>
                </a:gridCol>
                <a:gridCol w="1786336">
                  <a:extLst>
                    <a:ext uri="{9D8B030D-6E8A-4147-A177-3AD203B41FA5}">
                      <a16:colId xmlns:a16="http://schemas.microsoft.com/office/drawing/2014/main" val="3870325683"/>
                    </a:ext>
                  </a:extLst>
                </a:gridCol>
                <a:gridCol w="1786336">
                  <a:extLst>
                    <a:ext uri="{9D8B030D-6E8A-4147-A177-3AD203B41FA5}">
                      <a16:colId xmlns:a16="http://schemas.microsoft.com/office/drawing/2014/main" val="3212107286"/>
                    </a:ext>
                  </a:extLst>
                </a:gridCol>
                <a:gridCol w="1786336">
                  <a:extLst>
                    <a:ext uri="{9D8B030D-6E8A-4147-A177-3AD203B41FA5}">
                      <a16:colId xmlns:a16="http://schemas.microsoft.com/office/drawing/2014/main" val="2875972396"/>
                    </a:ext>
                  </a:extLst>
                </a:gridCol>
                <a:gridCol w="2084057">
                  <a:extLst>
                    <a:ext uri="{9D8B030D-6E8A-4147-A177-3AD203B41FA5}">
                      <a16:colId xmlns:a16="http://schemas.microsoft.com/office/drawing/2014/main" val="332752738"/>
                    </a:ext>
                  </a:extLst>
                </a:gridCol>
                <a:gridCol w="2084057">
                  <a:extLst>
                    <a:ext uri="{9D8B030D-6E8A-4147-A177-3AD203B41FA5}">
                      <a16:colId xmlns:a16="http://schemas.microsoft.com/office/drawing/2014/main" val="2465355787"/>
                    </a:ext>
                  </a:extLst>
                </a:gridCol>
              </a:tblGrid>
              <a:tr h="553714">
                <a:tc gridSpan="6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800" b="1" u="none" strike="noStrike" dirty="0">
                          <a:effectLst/>
                        </a:rPr>
                        <a:t>ATENDIMENTO ODONTOLÓGICO ÁREA URBANA</a:t>
                      </a:r>
                      <a:endParaRPr lang="pt-BR" sz="1800" b="1" i="0" u="none" strike="noStrike" dirty="0">
                        <a:solidFill>
                          <a:srgbClr val="FFFFFF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6704"/>
                  </a:ext>
                </a:extLst>
              </a:tr>
              <a:tr h="32609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MÊS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JANEIRO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FEVEREIRO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MARÇO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ABRIL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TOTAL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90137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Quantidade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1467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>
                          <a:effectLst/>
                        </a:rPr>
                        <a:t>1185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>
                          <a:effectLst/>
                        </a:rPr>
                        <a:t>1552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>
                          <a:effectLst/>
                        </a:rPr>
                        <a:t>1412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5616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542817"/>
                  </a:ext>
                </a:extLst>
              </a:tr>
              <a:tr h="596307">
                <a:tc gridSpan="6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800" b="1" u="none" strike="noStrike" dirty="0">
                          <a:effectLst/>
                          <a:latin typeface="+mn-lt"/>
                        </a:rPr>
                        <a:t>PROCEDIMENTOS ODONTOLÓGICOS ÁREA URBANA</a:t>
                      </a:r>
                      <a:endParaRPr lang="pt-BR" sz="18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144006"/>
                  </a:ext>
                </a:extLst>
              </a:tr>
              <a:tr h="27999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MÊS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JANEIRO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FEVEREIRO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MARÇO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ABRIL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TOTAL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2145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Quantidade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 4.194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 3.495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 4.415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 4.305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u="none" strike="noStrike" dirty="0">
                          <a:effectLst/>
                        </a:rPr>
                        <a:t> 16.410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610651"/>
                  </a:ext>
                </a:extLst>
              </a:tr>
              <a:tr h="596307">
                <a:tc gridSpan="6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400" b="1" u="none" strike="noStrike" dirty="0">
                          <a:effectLst/>
                        </a:rPr>
                        <a:t>Curso  de Capacitação </a:t>
                      </a:r>
                      <a:r>
                        <a:rPr lang="pt-BR" sz="1400" u="none" strike="noStrike" dirty="0">
                          <a:effectLst/>
                        </a:rPr>
                        <a:t>EAD da Estratificação de Risco em Saúde Bucal. Ofertado a Todos os Dentistas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19" marR="8519" marT="851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134052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34BD268D-F38D-68DD-1645-3DF8C436F48F}"/>
              </a:ext>
            </a:extLst>
          </p:cNvPr>
          <p:cNvSpPr txBox="1"/>
          <p:nvPr/>
        </p:nvSpPr>
        <p:spPr>
          <a:xfrm>
            <a:off x="0" y="-4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SAÚDE BUCAL </a:t>
            </a:r>
          </a:p>
        </p:txBody>
      </p:sp>
    </p:spTree>
    <p:extLst>
      <p:ext uri="{BB962C8B-B14F-4D97-AF65-F5344CB8AC3E}">
        <p14:creationId xmlns:p14="http://schemas.microsoft.com/office/powerpoint/2010/main" val="2584494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F95DF-5F3A-244B-53BA-76A372A9C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11665CD-4315-82E2-C766-AB8269BF0537}"/>
              </a:ext>
            </a:extLst>
          </p:cNvPr>
          <p:cNvSpPr txBox="1"/>
          <p:nvPr/>
        </p:nvSpPr>
        <p:spPr>
          <a:xfrm>
            <a:off x="296676" y="1363585"/>
            <a:ext cx="441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prstClr val="black"/>
                </a:solidFill>
              </a:rPr>
              <a:t>META 2 - </a:t>
            </a:r>
            <a:r>
              <a:rPr lang="pt-BR" sz="1200" dirty="0"/>
              <a:t>Aumentar a média de escovação dental coletiva supervisionada.</a:t>
            </a:r>
            <a:endParaRPr lang="pt-BR" sz="1200" b="1" dirty="0">
              <a:solidFill>
                <a:prstClr val="black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A567874-9ECA-FEAD-ECD0-07C7E06C2D9D}"/>
              </a:ext>
            </a:extLst>
          </p:cNvPr>
          <p:cNvSpPr txBox="1"/>
          <p:nvPr/>
        </p:nvSpPr>
        <p:spPr>
          <a:xfrm>
            <a:off x="6213101" y="1363585"/>
            <a:ext cx="5234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prstClr val="black"/>
                </a:solidFill>
              </a:rPr>
              <a:t>META 3 - </a:t>
            </a:r>
            <a:r>
              <a:rPr lang="pt-BR" sz="1200" dirty="0"/>
              <a:t>Manter o Programa Estadual Bochecho Fluoretado em escolares na área urbana e rural do município </a:t>
            </a:r>
            <a:endParaRPr lang="pt-BR" sz="1200" b="1" dirty="0">
              <a:solidFill>
                <a:prstClr val="black"/>
              </a:solidFill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BD4D8EE7-1B75-1942-4C02-B7B50A7168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09275"/>
              </p:ext>
            </p:extLst>
          </p:nvPr>
        </p:nvGraphicFramePr>
        <p:xfrm>
          <a:off x="6213101" y="1805076"/>
          <a:ext cx="5234828" cy="2845798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4242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2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767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MANTER O PROGRAMA ESTADUAL BOCHECHO FLUORETADO NAS ESCOLAS URABANAS E RURAIS 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6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7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/>
                        </a:rPr>
                        <a:t>ESCOLAS MUNICIPAIS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/>
                        </a:rPr>
                        <a:t>18.612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65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07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TOTAL DE PACIENTES ATENDIDOS NO QUADRIMESTRE:</a:t>
                      </a:r>
                      <a:r>
                        <a:rPr lang="pt-B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/>
                        </a:rPr>
                        <a:t>18.612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88AB8084-AD22-AEAA-6106-B75AB009286F}"/>
              </a:ext>
            </a:extLst>
          </p:cNvPr>
          <p:cNvSpPr txBox="1"/>
          <p:nvPr/>
        </p:nvSpPr>
        <p:spPr>
          <a:xfrm>
            <a:off x="1035983" y="4790179"/>
            <a:ext cx="98471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Estes programas são realizados em parceria com a SEMEC.</a:t>
            </a:r>
          </a:p>
          <a:p>
            <a:r>
              <a:rPr lang="pt-BR" sz="1400" dirty="0"/>
              <a:t>O objetivo é prevenir a cárie dentária em crianças por meio de ações educativas e do uso semanal de solução fluoretada com  bochechos supervisionados.</a:t>
            </a:r>
          </a:p>
          <a:p>
            <a:r>
              <a:rPr lang="pt-BR" sz="1400" b="1" dirty="0"/>
              <a:t>Aguardando relatório do N° de alunos participantes da SEMEC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0D997483-4187-BBF7-508D-F2BE2A2DBE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847567"/>
              </p:ext>
            </p:extLst>
          </p:nvPr>
        </p:nvGraphicFramePr>
        <p:xfrm>
          <a:off x="296676" y="1783567"/>
          <a:ext cx="4410075" cy="284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62425">
                  <a:extLst>
                    <a:ext uri="{9D8B030D-6E8A-4147-A177-3AD203B41FA5}">
                      <a16:colId xmlns:a16="http://schemas.microsoft.com/office/drawing/2014/main" val="521310976"/>
                    </a:ext>
                  </a:extLst>
                </a:gridCol>
                <a:gridCol w="1147650">
                  <a:extLst>
                    <a:ext uri="{9D8B030D-6E8A-4147-A177-3AD203B41FA5}">
                      <a16:colId xmlns:a16="http://schemas.microsoft.com/office/drawing/2014/main" val="2817622772"/>
                    </a:ext>
                  </a:extLst>
                </a:gridCol>
              </a:tblGrid>
              <a:tr h="236495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600" b="1" u="none" strike="noStrike" dirty="0">
                          <a:effectLst/>
                        </a:rPr>
                        <a:t>ESCOVAÇÃO SUPERVISIONADA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946179"/>
                  </a:ext>
                </a:extLst>
              </a:tr>
              <a:tr h="23649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PT" sz="1200" u="none" strike="noStrike" dirty="0">
                          <a:effectLst/>
                        </a:rPr>
                        <a:t>ESC. JULIO DE MESQUITA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PT" sz="1200" u="none" strike="noStrike" dirty="0">
                          <a:effectLst/>
                        </a:rPr>
                        <a:t>09/04/2026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676334"/>
                  </a:ext>
                </a:extLst>
              </a:tr>
              <a:tr h="23649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ESC. ARISTIDES SOARES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10/04/2026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535121"/>
                  </a:ext>
                </a:extLst>
              </a:tr>
              <a:tr h="23649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ESC. DALVA DE AZEVEDO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13/04/2026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199096"/>
                  </a:ext>
                </a:extLst>
              </a:tr>
              <a:tr h="22748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ESCOLA ANTÔNIO FANCHIN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14/04/2026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424627"/>
                  </a:ext>
                </a:extLst>
              </a:tr>
              <a:tr h="23649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ESCOLA MARIA DE LOURDES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15/04/2026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139066"/>
                  </a:ext>
                </a:extLst>
              </a:tr>
              <a:tr h="23649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ESCOLA WALQUÍRIA C. XAVIER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16/04/2026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54677"/>
                  </a:ext>
                </a:extLst>
              </a:tr>
              <a:tr h="23649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ESCOLA ROSA MARIA COLLETE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17/04/2026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450135"/>
                  </a:ext>
                </a:extLst>
              </a:tr>
              <a:tr h="23649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ESCOLA CARLOS CARNEIRO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22/04/2026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574474"/>
                  </a:ext>
                </a:extLst>
              </a:tr>
              <a:tr h="23649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PT" sz="1200" u="none" strike="noStrike">
                          <a:effectLst/>
                        </a:rPr>
                        <a:t>ESCOLA SAMARITANA 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23/04/2026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653986"/>
                  </a:ext>
                </a:extLst>
              </a:tr>
              <a:tr h="23649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PT" sz="1200" u="none" strike="noStrike">
                          <a:effectLst/>
                        </a:rPr>
                        <a:t>ESCOLA MARIA NICOLETTI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24/04/2026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981584"/>
                  </a:ext>
                </a:extLst>
              </a:tr>
              <a:tr h="23649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PT" sz="1200" u="none" strike="noStrike">
                          <a:effectLst/>
                        </a:rPr>
                        <a:t>ESCOLA PROF. CANDINHA 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27/04/2026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183237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D01704D9-2A0B-8933-9143-DFDB25598FE6}"/>
              </a:ext>
            </a:extLst>
          </p:cNvPr>
          <p:cNvSpPr txBox="1"/>
          <p:nvPr/>
        </p:nvSpPr>
        <p:spPr>
          <a:xfrm>
            <a:off x="0" y="-4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SAÚDE BUCAL </a:t>
            </a:r>
          </a:p>
        </p:txBody>
      </p:sp>
    </p:spTree>
    <p:extLst>
      <p:ext uri="{BB962C8B-B14F-4D97-AF65-F5344CB8AC3E}">
        <p14:creationId xmlns:p14="http://schemas.microsoft.com/office/powerpoint/2010/main" val="2780829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EFC9E-ABFF-B7BB-A1A2-EEEA46C6C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2D027A-AD22-D6E9-902F-254822DD9C5A}"/>
              </a:ext>
            </a:extLst>
          </p:cNvPr>
          <p:cNvSpPr txBox="1"/>
          <p:nvPr/>
        </p:nvSpPr>
        <p:spPr>
          <a:xfrm>
            <a:off x="275963" y="1812105"/>
            <a:ext cx="3067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>
                <a:solidFill>
                  <a:prstClr val="black"/>
                </a:solidFill>
              </a:rPr>
              <a:t>META 4 - </a:t>
            </a:r>
            <a:r>
              <a:rPr lang="pt-BR" sz="1200" dirty="0"/>
              <a:t>Manter o Programa Jaguariaíva Sorriso Infantil na Rede de Ensino Municipal para prevenção de cárie e problemas gengivais, com a distribuição de Kits de cremes, escovas, fio dental e revista educativa</a:t>
            </a:r>
            <a:endParaRPr lang="pt-BR" sz="1200" b="1" dirty="0">
              <a:solidFill>
                <a:prstClr val="black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9F39E06-BE0F-2CBA-D958-CD118D84A5D7}"/>
              </a:ext>
            </a:extLst>
          </p:cNvPr>
          <p:cNvSpPr txBox="1"/>
          <p:nvPr/>
        </p:nvSpPr>
        <p:spPr>
          <a:xfrm>
            <a:off x="1687698" y="5419292"/>
            <a:ext cx="85689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dirty="0"/>
              <a:t>Programa em parceria com a SEMEC é realizado palestras de saúde geral e orientação de Higiene Bucal e distribuição de kits após as palestras educativas para escovação supervisionada e bochecho com flúor. Participação no ciclo de ações do PSE – Programa Saúde na Escola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242E12A-9ACA-DF3C-3EF6-3F94BF02F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3" y="3317561"/>
            <a:ext cx="3067048" cy="1725214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64BEDDD3-5E38-82FF-C81B-A73A6F41B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126" y="3317560"/>
            <a:ext cx="3067048" cy="1725215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7303653E-8C0D-C555-A753-BA52008DC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592581"/>
              </p:ext>
            </p:extLst>
          </p:nvPr>
        </p:nvGraphicFramePr>
        <p:xfrm>
          <a:off x="4033706" y="1709295"/>
          <a:ext cx="4410075" cy="3333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62425">
                  <a:extLst>
                    <a:ext uri="{9D8B030D-6E8A-4147-A177-3AD203B41FA5}">
                      <a16:colId xmlns:a16="http://schemas.microsoft.com/office/drawing/2014/main" val="521310976"/>
                    </a:ext>
                  </a:extLst>
                </a:gridCol>
                <a:gridCol w="1147650">
                  <a:extLst>
                    <a:ext uri="{9D8B030D-6E8A-4147-A177-3AD203B41FA5}">
                      <a16:colId xmlns:a16="http://schemas.microsoft.com/office/drawing/2014/main" val="2817622772"/>
                    </a:ext>
                  </a:extLst>
                </a:gridCol>
              </a:tblGrid>
              <a:tr h="23649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/>
                        <a:t>MANTER O PROGRAMA SORRISO INFANTIL NA REDE DE ENSINO MUNICIPAL</a:t>
                      </a:r>
                    </a:p>
                    <a:p>
                      <a:pPr algn="ctr" fontAlgn="b">
                        <a:buNone/>
                      </a:pP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946179"/>
                  </a:ext>
                </a:extLst>
              </a:tr>
              <a:tr h="23649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PT" sz="1200" u="none" strike="noStrike" dirty="0">
                          <a:effectLst/>
                        </a:rPr>
                        <a:t>ESC. JULIO DE MESQUITA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PT" sz="1200" u="none" strike="noStrike" dirty="0">
                          <a:effectLst/>
                        </a:rPr>
                        <a:t>09/04/2026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676334"/>
                  </a:ext>
                </a:extLst>
              </a:tr>
              <a:tr h="23649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ESC. ARISTIDES SOARES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10/04/2026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535121"/>
                  </a:ext>
                </a:extLst>
              </a:tr>
              <a:tr h="23649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ESC. DALVA DE AZEVEDO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13/04/2026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199096"/>
                  </a:ext>
                </a:extLst>
              </a:tr>
              <a:tr h="22748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ESCOLA ANTÔNIO FANCHIN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14/04/2026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424627"/>
                  </a:ext>
                </a:extLst>
              </a:tr>
              <a:tr h="23649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ESCOLA MARIA DE LOURDES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15/04/2026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139066"/>
                  </a:ext>
                </a:extLst>
              </a:tr>
              <a:tr h="23649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ESCOLA WALQUÍRIA C. XAVIER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16/04/2026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54677"/>
                  </a:ext>
                </a:extLst>
              </a:tr>
              <a:tr h="23649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ESCOLA ROSA MARIA COLLETE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17/04/2026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450135"/>
                  </a:ext>
                </a:extLst>
              </a:tr>
              <a:tr h="23649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u="none" strike="noStrike">
                          <a:effectLst/>
                        </a:rPr>
                        <a:t>ESCOLA CARLOS CARNEIRO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22/04/2026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574474"/>
                  </a:ext>
                </a:extLst>
              </a:tr>
              <a:tr h="23649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PT" sz="1200" u="none" strike="noStrike">
                          <a:effectLst/>
                        </a:rPr>
                        <a:t>ESCOLA SAMARITANA 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23/04/2026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653986"/>
                  </a:ext>
                </a:extLst>
              </a:tr>
              <a:tr h="23649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PT" sz="1200" u="none" strike="noStrike">
                          <a:effectLst/>
                        </a:rPr>
                        <a:t>ESCOLA MARIA NICOLETTI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24/04/2026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981584"/>
                  </a:ext>
                </a:extLst>
              </a:tr>
              <a:tr h="23649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PT" sz="1200" u="none" strike="noStrike">
                          <a:effectLst/>
                        </a:rPr>
                        <a:t>ESCOLA PROF. CANDINHA 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200" u="none" strike="noStrike" dirty="0">
                          <a:effectLst/>
                        </a:rPr>
                        <a:t>27/04/2026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183237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9A433320-4E33-492C-0067-BC35927F1948}"/>
              </a:ext>
            </a:extLst>
          </p:cNvPr>
          <p:cNvSpPr txBox="1"/>
          <p:nvPr/>
        </p:nvSpPr>
        <p:spPr>
          <a:xfrm>
            <a:off x="0" y="-4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SAÚDE BUCAL </a:t>
            </a:r>
          </a:p>
        </p:txBody>
      </p:sp>
    </p:spTree>
    <p:extLst>
      <p:ext uri="{BB962C8B-B14F-4D97-AF65-F5344CB8AC3E}">
        <p14:creationId xmlns:p14="http://schemas.microsoft.com/office/powerpoint/2010/main" val="1947514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69C770C6-334B-377B-9F16-C84FE62B3093}"/>
              </a:ext>
            </a:extLst>
          </p:cNvPr>
          <p:cNvGrpSpPr/>
          <p:nvPr/>
        </p:nvGrpSpPr>
        <p:grpSpPr>
          <a:xfrm>
            <a:off x="1636058" y="1541930"/>
            <a:ext cx="8919883" cy="4894220"/>
            <a:chOff x="1524000" y="876653"/>
            <a:chExt cx="9144000" cy="5618220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9660719B-2A0D-6548-3A53-1847BFDC4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416" r="16979"/>
            <a:stretch>
              <a:fillRect/>
            </a:stretch>
          </p:blipFill>
          <p:spPr>
            <a:xfrm>
              <a:off x="1524001" y="876653"/>
              <a:ext cx="3107937" cy="2317766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5DB92A9B-C6A3-1E3E-F808-4EC02A70F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756" r="37067"/>
            <a:stretch>
              <a:fillRect/>
            </a:stretch>
          </p:blipFill>
          <p:spPr>
            <a:xfrm>
              <a:off x="7829550" y="876653"/>
              <a:ext cx="2838450" cy="2317766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3C5AD073-EEB5-B2A7-2344-662BC2E65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633" t="186" r="9575"/>
            <a:stretch>
              <a:fillRect/>
            </a:stretch>
          </p:blipFill>
          <p:spPr>
            <a:xfrm>
              <a:off x="4506686" y="876653"/>
              <a:ext cx="3570704" cy="2317766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3BC71070-228C-2C39-7DEF-B5B21B166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9503" r="18094"/>
            <a:stretch>
              <a:fillRect/>
            </a:stretch>
          </p:blipFill>
          <p:spPr>
            <a:xfrm>
              <a:off x="1524000" y="3194419"/>
              <a:ext cx="2528738" cy="1891898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1A905366-612B-D475-9266-67D17C335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22490" b="42956"/>
            <a:stretch>
              <a:fillRect/>
            </a:stretch>
          </p:blipFill>
          <p:spPr>
            <a:xfrm>
              <a:off x="4052739" y="3194419"/>
              <a:ext cx="2556195" cy="1891899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8050CE9A-317C-7BA5-39E7-79EFF18E6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8182" y="4002079"/>
              <a:ext cx="2306137" cy="1076678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FAE411E6-105E-6348-DA3E-83D008093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36528"/>
            <a:stretch>
              <a:fillRect/>
            </a:stretch>
          </p:blipFill>
          <p:spPr>
            <a:xfrm>
              <a:off x="1524001" y="5086317"/>
              <a:ext cx="1609493" cy="1362108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B468DEE7-A3DE-E736-43C3-7A37527E6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68823" y="5093877"/>
              <a:ext cx="3000794" cy="1400996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3177A283-5E75-4F0E-0252-407D994ED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35676" b="12240"/>
            <a:stretch>
              <a:fillRect/>
            </a:stretch>
          </p:blipFill>
          <p:spPr>
            <a:xfrm>
              <a:off x="3142222" y="5089038"/>
              <a:ext cx="1220988" cy="1362108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C9AA1EDE-6183-49B2-306E-5CCBD476A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46589" y="5073354"/>
              <a:ext cx="1850712" cy="1388034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FEA6C6A3-28A1-202D-BFC6-C2BDC5713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89047" y="5088476"/>
              <a:ext cx="1388033" cy="1388033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40AA9052-55D4-4CAA-C060-F49CE6226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16250" b="30989"/>
            <a:stretch>
              <a:fillRect/>
            </a:stretch>
          </p:blipFill>
          <p:spPr>
            <a:xfrm>
              <a:off x="6618001" y="3176269"/>
              <a:ext cx="1690182" cy="1910048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367DE4FE-5BC7-5951-CFEB-EEA810F0F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13826" b="11862"/>
            <a:stretch>
              <a:fillRect/>
            </a:stretch>
          </p:blipFill>
          <p:spPr>
            <a:xfrm>
              <a:off x="8308182" y="3194419"/>
              <a:ext cx="2306137" cy="800101"/>
            </a:xfrm>
            <a:prstGeom prst="rect">
              <a:avLst/>
            </a:prstGeom>
          </p:spPr>
        </p:pic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48BE6A7-AD59-C9F8-ADC5-ECAA62134626}"/>
              </a:ext>
            </a:extLst>
          </p:cNvPr>
          <p:cNvSpPr txBox="1"/>
          <p:nvPr/>
        </p:nvSpPr>
        <p:spPr>
          <a:xfrm>
            <a:off x="3702642" y="493849"/>
            <a:ext cx="4984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PROGRAMA SORRISO INFANTIL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A688BB4-2C12-16DD-CE6F-B7CB9F99FD6B}"/>
              </a:ext>
            </a:extLst>
          </p:cNvPr>
          <p:cNvSpPr txBox="1"/>
          <p:nvPr/>
        </p:nvSpPr>
        <p:spPr>
          <a:xfrm>
            <a:off x="1504960" y="956699"/>
            <a:ext cx="899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>
                <a:solidFill>
                  <a:prstClr val="black"/>
                </a:solidFill>
              </a:rPr>
              <a:t>META 4 - </a:t>
            </a:r>
            <a:r>
              <a:rPr lang="pt-BR" sz="1200" dirty="0"/>
              <a:t>Manter o Programa Jaguariaíva Sorriso Infantil na Rede de Ensino Municipal para prevenção de cárie e problemas gengivais, com a distribuição de Kits de cremes, escovas, fio dental e revista educativa</a:t>
            </a:r>
            <a:endParaRPr lang="pt-BR" sz="1200" b="1" dirty="0">
              <a:solidFill>
                <a:prstClr val="black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3F0ADDE-C761-920C-273A-DA6123B8FE78}"/>
              </a:ext>
            </a:extLst>
          </p:cNvPr>
          <p:cNvSpPr txBox="1"/>
          <p:nvPr/>
        </p:nvSpPr>
        <p:spPr>
          <a:xfrm>
            <a:off x="0" y="-4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SAÚDE BUCAL </a:t>
            </a:r>
          </a:p>
        </p:txBody>
      </p:sp>
    </p:spTree>
    <p:extLst>
      <p:ext uri="{BB962C8B-B14F-4D97-AF65-F5344CB8AC3E}">
        <p14:creationId xmlns:p14="http://schemas.microsoft.com/office/powerpoint/2010/main" val="97373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B7145-EE42-E0D4-C6C9-41A613F66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C9FB7FB-75B2-1631-AA5E-7DA8AC01017B}"/>
              </a:ext>
            </a:extLst>
          </p:cNvPr>
          <p:cNvSpPr txBox="1"/>
          <p:nvPr/>
        </p:nvSpPr>
        <p:spPr>
          <a:xfrm>
            <a:off x="-502024" y="3089742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1200" b="1" dirty="0">
                <a:solidFill>
                  <a:prstClr val="black"/>
                </a:solidFill>
                <a:latin typeface="Roboto" panose="02000000000000000000" pitchFamily="2" charset="0"/>
              </a:rPr>
              <a:t>META 5 - </a:t>
            </a:r>
            <a:r>
              <a:rPr lang="pt-BR" sz="1200" dirty="0"/>
              <a:t>Manter o Programa Brasil Sorridente/LRPD - MS </a:t>
            </a:r>
            <a:endParaRPr lang="pt-BR" sz="1200" b="1" dirty="0">
              <a:solidFill>
                <a:prstClr val="black"/>
              </a:solidFill>
              <a:latin typeface="Roboto" panose="02000000000000000000" pitchFamily="2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DFD8C0DA-EE0F-27DF-DA1F-ED0FEA78AF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609740"/>
              </p:ext>
            </p:extLst>
          </p:nvPr>
        </p:nvGraphicFramePr>
        <p:xfrm>
          <a:off x="1939419" y="708662"/>
          <a:ext cx="8746543" cy="2234914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2811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7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70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38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2008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MANTER O PROGRAMA BRASIL SORRIDENTE 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MÊS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JANEIRO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FEVEREIRO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MARÇO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ABRIL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Nº DE PRÓTESES ENTREGUES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(MAXILARES E MANDIBULARES)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93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3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Nº DE ATENDIMENTOS DE PRÓTESE REALIZADOS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127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125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177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141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570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68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TOTAL DE PRÓTESES ENTREGUES:93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D8D8D7A9-D75C-4B0F-9C22-497996886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090" y="3429000"/>
            <a:ext cx="2395936" cy="207282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0FC1C80-1DBC-6446-8FDE-132119564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416" y="3428999"/>
            <a:ext cx="2167547" cy="207282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48E72BE-1A3F-CE25-4C76-2BD26D5F07D7}"/>
              </a:ext>
            </a:extLst>
          </p:cNvPr>
          <p:cNvSpPr txBox="1"/>
          <p:nvPr/>
        </p:nvSpPr>
        <p:spPr>
          <a:xfrm>
            <a:off x="1735169" y="3434448"/>
            <a:ext cx="39961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dirty="0"/>
              <a:t>É um programa que garante o acesso da população aos serviços de saúde bucal pelo SUS. Entre as ações, está a oferta de próteses dentárias que devolvem a autoestima, a capacidade de mastigação e a qualidade de vida das pessoas.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C995D86-0A86-D794-1387-C440F22B0839}"/>
              </a:ext>
            </a:extLst>
          </p:cNvPr>
          <p:cNvSpPr txBox="1"/>
          <p:nvPr/>
        </p:nvSpPr>
        <p:spPr>
          <a:xfrm>
            <a:off x="1939419" y="5626335"/>
            <a:ext cx="75837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1ª etapa: agendar avaliação clínica para inclusão em lista de espera.</a:t>
            </a:r>
          </a:p>
          <a:p>
            <a:r>
              <a:rPr lang="pt-BR" sz="1400" dirty="0"/>
              <a:t>2ª etapa: paciente deverá aguardar agendamento para o início do tratamento</a:t>
            </a:r>
          </a:p>
          <a:p>
            <a:r>
              <a:rPr lang="pt-BR" sz="1400" dirty="0"/>
              <a:t>3ª etapa: tratamento/confecção das próteses:</a:t>
            </a:r>
          </a:p>
          <a:p>
            <a:endParaRPr lang="pt-BR" sz="14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496FF8D-2538-5738-F387-A6C06C887C4C}"/>
              </a:ext>
            </a:extLst>
          </p:cNvPr>
          <p:cNvSpPr txBox="1"/>
          <p:nvPr/>
        </p:nvSpPr>
        <p:spPr>
          <a:xfrm>
            <a:off x="0" y="-4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SAÚDE BUCAL </a:t>
            </a:r>
          </a:p>
        </p:txBody>
      </p:sp>
    </p:spTree>
    <p:extLst>
      <p:ext uri="{BB962C8B-B14F-4D97-AF65-F5344CB8AC3E}">
        <p14:creationId xmlns:p14="http://schemas.microsoft.com/office/powerpoint/2010/main" val="16827290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3070E-AE6D-EEF3-4CB1-8ADFAEF2D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992C1EA-6C0E-1C58-DB22-27C02630A286}"/>
              </a:ext>
            </a:extLst>
          </p:cNvPr>
          <p:cNvSpPr txBox="1"/>
          <p:nvPr/>
        </p:nvSpPr>
        <p:spPr>
          <a:xfrm>
            <a:off x="5551721" y="2518460"/>
            <a:ext cx="6084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prstClr val="black"/>
                </a:solidFill>
              </a:rPr>
              <a:t>META 6 - </a:t>
            </a:r>
            <a:r>
              <a:rPr lang="pt-BR" sz="1200" dirty="0"/>
              <a:t>Programa de Educação da População Adulta para prevenção do câncer de boca com ênfase no combate ao tabagismo e etilismo</a:t>
            </a:r>
            <a:endParaRPr lang="pt-BR" sz="12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7E1AA3DD-A4EC-5D4B-8E3A-F950D8F06E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537491"/>
              </p:ext>
            </p:extLst>
          </p:nvPr>
        </p:nvGraphicFramePr>
        <p:xfrm>
          <a:off x="5551721" y="3216851"/>
          <a:ext cx="6084468" cy="1576655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6084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1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PROGRAMA DE EDUCAÇÃO A POPULAÇÃO ADULTA PARA PREVENÇÃO DO CANCER DE  BOCA COM ENFASE NO TABAGISMO E ETILISMO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/>
                        </a:rPr>
                        <a:t>PALESTRA DIA 09/04/2026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2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>
                          <a:solidFill>
                            <a:schemeClr val="tx1"/>
                          </a:solidFill>
                          <a:effectLst/>
                        </a:rPr>
                        <a:t>TOTAL DE PARTICIPANTES : 50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06CBFC19-050F-8EA4-5574-105C7E1A4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82" y="2299714"/>
            <a:ext cx="4547906" cy="341093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86B83C4-E152-25DA-87E4-2E85D49C2ABC}"/>
              </a:ext>
            </a:extLst>
          </p:cNvPr>
          <p:cNvSpPr txBox="1"/>
          <p:nvPr/>
        </p:nvSpPr>
        <p:spPr>
          <a:xfrm>
            <a:off x="0" y="-4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SAÚDE BUCAL </a:t>
            </a:r>
          </a:p>
        </p:txBody>
      </p:sp>
    </p:spTree>
    <p:extLst>
      <p:ext uri="{BB962C8B-B14F-4D97-AF65-F5344CB8AC3E}">
        <p14:creationId xmlns:p14="http://schemas.microsoft.com/office/powerpoint/2010/main" val="900581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52FD2-05F5-9C1F-31C7-D181C01F4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13E3165-9D69-7EDA-FD44-B69F372E3976}"/>
              </a:ext>
            </a:extLst>
          </p:cNvPr>
          <p:cNvSpPr txBox="1"/>
          <p:nvPr/>
        </p:nvSpPr>
        <p:spPr>
          <a:xfrm>
            <a:off x="1524000" y="2828836"/>
            <a:ext cx="9144000" cy="1200329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rgbClr val="C00000"/>
                </a:solidFill>
                <a:latin typeface="Bebas Neue" panose="020B0606020202050201" pitchFamily="34" charset="0"/>
              </a:rPr>
              <a:t>Gestão do trabalho</a:t>
            </a:r>
          </a:p>
        </p:txBody>
      </p:sp>
    </p:spTree>
    <p:extLst>
      <p:ext uri="{BB962C8B-B14F-4D97-AF65-F5344CB8AC3E}">
        <p14:creationId xmlns:p14="http://schemas.microsoft.com/office/powerpoint/2010/main" val="409017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95DFC-3E28-D705-E8E5-5D24C0493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56BCB8B-52EC-5309-91BA-C44EB4CC23BC}"/>
              </a:ext>
            </a:extLst>
          </p:cNvPr>
          <p:cNvSpPr txBox="1"/>
          <p:nvPr/>
        </p:nvSpPr>
        <p:spPr>
          <a:xfrm>
            <a:off x="4546413" y="2070425"/>
            <a:ext cx="4902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prstClr val="black"/>
                </a:solidFill>
              </a:rPr>
              <a:t>META 7 e 8 - </a:t>
            </a:r>
            <a:r>
              <a:rPr lang="pt-BR" sz="1200" dirty="0"/>
              <a:t>Manter e aprimorar o atendimento odontológico aos pacientes com deficiência.</a:t>
            </a:r>
            <a:endParaRPr lang="pt-BR" sz="12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6DD44E00-B111-63CB-B068-6058E46CE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00751"/>
              </p:ext>
            </p:extLst>
          </p:nvPr>
        </p:nvGraphicFramePr>
        <p:xfrm>
          <a:off x="4546413" y="2734976"/>
          <a:ext cx="4902716" cy="1984906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3972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98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358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MANTER O ATENDIMENTO ODONTOLOGICO A PACIENTES PCD NO HMCL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4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pt-BR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9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 panose="02000000000000000000" pitchFamily="2" charset="0"/>
                          <a:cs typeface="Times New Roman"/>
                        </a:rPr>
                        <a:t>ATENDIMENTO CONFORME DEMANDA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49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45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TOTAL DE PACIENTES ATENDIDOS NO QUADRIMESTRE: 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id="{2BF809C2-A7B4-88A8-EC5A-034C06A09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3" y="1727178"/>
            <a:ext cx="3000376" cy="40005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5CDB37E-410F-5031-9E6D-A96AE51CF462}"/>
              </a:ext>
            </a:extLst>
          </p:cNvPr>
          <p:cNvSpPr txBox="1"/>
          <p:nvPr/>
        </p:nvSpPr>
        <p:spPr>
          <a:xfrm>
            <a:off x="0" y="-4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SAÚDE BUCAL </a:t>
            </a:r>
          </a:p>
        </p:txBody>
      </p:sp>
    </p:spTree>
    <p:extLst>
      <p:ext uri="{BB962C8B-B14F-4D97-AF65-F5344CB8AC3E}">
        <p14:creationId xmlns:p14="http://schemas.microsoft.com/office/powerpoint/2010/main" val="1991926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642D9-EBB7-735E-056C-E610862D3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AA2CAAF-2E18-9EC5-3975-797DC1AD4D42}"/>
              </a:ext>
            </a:extLst>
          </p:cNvPr>
          <p:cNvSpPr txBox="1"/>
          <p:nvPr/>
        </p:nvSpPr>
        <p:spPr>
          <a:xfrm>
            <a:off x="2088775" y="924557"/>
            <a:ext cx="8014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1200" b="1" dirty="0">
                <a:solidFill>
                  <a:prstClr val="black"/>
                </a:solidFill>
                <a:latin typeface="Roboto" panose="02000000000000000000" pitchFamily="2" charset="0"/>
              </a:rPr>
              <a:t>META 9 - </a:t>
            </a:r>
            <a:r>
              <a:rPr lang="pt-BR" sz="1200" dirty="0"/>
              <a:t>Manter o Atendimento Odontológico nas Unidades de Apoio Rural</a:t>
            </a:r>
            <a:endParaRPr lang="pt-BR" sz="1200" b="1" dirty="0">
              <a:solidFill>
                <a:prstClr val="black"/>
              </a:solidFill>
              <a:latin typeface="Roboto" panose="02000000000000000000" pitchFamily="2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947E2D4-15A1-8E75-C50A-DCBE20ABC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369" y="3962400"/>
            <a:ext cx="2628058" cy="1971043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29FFB358-1E5A-042D-B9A2-C5C02DAFC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454004"/>
              </p:ext>
            </p:extLst>
          </p:nvPr>
        </p:nvGraphicFramePr>
        <p:xfrm>
          <a:off x="2088776" y="1304229"/>
          <a:ext cx="8014447" cy="24631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8544">
                  <a:extLst>
                    <a:ext uri="{9D8B030D-6E8A-4147-A177-3AD203B41FA5}">
                      <a16:colId xmlns:a16="http://schemas.microsoft.com/office/drawing/2014/main" val="3799186611"/>
                    </a:ext>
                  </a:extLst>
                </a:gridCol>
                <a:gridCol w="1342808">
                  <a:extLst>
                    <a:ext uri="{9D8B030D-6E8A-4147-A177-3AD203B41FA5}">
                      <a16:colId xmlns:a16="http://schemas.microsoft.com/office/drawing/2014/main" val="1067656375"/>
                    </a:ext>
                  </a:extLst>
                </a:gridCol>
                <a:gridCol w="1573516">
                  <a:extLst>
                    <a:ext uri="{9D8B030D-6E8A-4147-A177-3AD203B41FA5}">
                      <a16:colId xmlns:a16="http://schemas.microsoft.com/office/drawing/2014/main" val="2998688179"/>
                    </a:ext>
                  </a:extLst>
                </a:gridCol>
                <a:gridCol w="1279793">
                  <a:extLst>
                    <a:ext uri="{9D8B030D-6E8A-4147-A177-3AD203B41FA5}">
                      <a16:colId xmlns:a16="http://schemas.microsoft.com/office/drawing/2014/main" val="1305726783"/>
                    </a:ext>
                  </a:extLst>
                </a:gridCol>
                <a:gridCol w="1174893">
                  <a:extLst>
                    <a:ext uri="{9D8B030D-6E8A-4147-A177-3AD203B41FA5}">
                      <a16:colId xmlns:a16="http://schemas.microsoft.com/office/drawing/2014/main" val="4214259736"/>
                    </a:ext>
                  </a:extLst>
                </a:gridCol>
                <a:gridCol w="1174893">
                  <a:extLst>
                    <a:ext uri="{9D8B030D-6E8A-4147-A177-3AD203B41FA5}">
                      <a16:colId xmlns:a16="http://schemas.microsoft.com/office/drawing/2014/main" val="1162843376"/>
                    </a:ext>
                  </a:extLst>
                </a:gridCol>
              </a:tblGrid>
              <a:tr h="501014">
                <a:tc gridSpan="6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400" b="1" u="none" strike="noStrike" dirty="0">
                          <a:effectLst/>
                        </a:rPr>
                        <a:t>ATENDIMENTO ODONTOLÓGICO ÁREA RURAL</a:t>
                      </a:r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068463"/>
                  </a:ext>
                </a:extLst>
              </a:tr>
              <a:tr h="38645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MÊS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JANEIRO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FEVEREIRO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MARÇO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ABRIL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TOTAL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177799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Quantidade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 17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07 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 40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 48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 112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50299"/>
                  </a:ext>
                </a:extLst>
              </a:tr>
              <a:tr h="523875">
                <a:tc gridSpan="6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400" b="1" u="none" strike="noStrike" dirty="0">
                          <a:effectLst/>
                        </a:rPr>
                        <a:t>PROCEDIMENTOS ODONTOLÓGICOS ÁREA </a:t>
                      </a:r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216003"/>
                  </a:ext>
                </a:extLst>
              </a:tr>
              <a:tr h="432699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MÊS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JANEIRO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FEVEREIRO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MARÇO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ABRIL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TOTAL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82946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u="none" strike="noStrike">
                          <a:effectLst/>
                        </a:rPr>
                        <a:t>Quantidade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 61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39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  330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 212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u="none" strike="noStrike" dirty="0">
                          <a:effectLst/>
                        </a:rPr>
                        <a:t> 642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701" marR="7701" marT="770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991207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72A6EDFC-D001-A8B3-70A8-17EA813EC103}"/>
              </a:ext>
            </a:extLst>
          </p:cNvPr>
          <p:cNvSpPr txBox="1"/>
          <p:nvPr/>
        </p:nvSpPr>
        <p:spPr>
          <a:xfrm>
            <a:off x="2425326" y="4655533"/>
            <a:ext cx="4438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/>
              <a:t>META 9 </a:t>
            </a:r>
            <a:r>
              <a:rPr lang="pt-BR" sz="1600" dirty="0"/>
              <a:t>Manter o Atendimento Odontológico</a:t>
            </a:r>
          </a:p>
          <a:p>
            <a:r>
              <a:rPr lang="pt-BR" sz="1600" dirty="0"/>
              <a:t>nas Unidades de Apoio Rural.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4F5A419-6A8B-5D25-2A7B-C8EFBA0B2A52}"/>
              </a:ext>
            </a:extLst>
          </p:cNvPr>
          <p:cNvSpPr txBox="1"/>
          <p:nvPr/>
        </p:nvSpPr>
        <p:spPr>
          <a:xfrm>
            <a:off x="0" y="-4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SAÚDE BUCAL </a:t>
            </a:r>
          </a:p>
        </p:txBody>
      </p:sp>
    </p:spTree>
    <p:extLst>
      <p:ext uri="{BB962C8B-B14F-4D97-AF65-F5344CB8AC3E}">
        <p14:creationId xmlns:p14="http://schemas.microsoft.com/office/powerpoint/2010/main" val="32209816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DF7E4-2630-B058-A8BB-BEC2F8D31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80D5F93-DCBA-B165-95A7-CA63D22AE9BC}"/>
              </a:ext>
            </a:extLst>
          </p:cNvPr>
          <p:cNvSpPr txBox="1"/>
          <p:nvPr/>
        </p:nvSpPr>
        <p:spPr>
          <a:xfrm>
            <a:off x="2063551" y="811633"/>
            <a:ext cx="7367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prstClr val="black"/>
                </a:solidFill>
                <a:latin typeface="Roboto" panose="02000000000000000000" pitchFamily="2" charset="0"/>
              </a:rPr>
              <a:t>META 10 - </a:t>
            </a:r>
            <a:r>
              <a:rPr lang="pt-BR" sz="1200" dirty="0"/>
              <a:t>Manter o Programa Pré-Natal odontológico</a:t>
            </a:r>
            <a:endParaRPr lang="pt-BR" sz="1200" b="1" dirty="0">
              <a:solidFill>
                <a:prstClr val="black"/>
              </a:solidFill>
              <a:latin typeface="Roboto" panose="02000000000000000000" pitchFamily="2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B863715E-5328-7A46-3278-828864A15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437577"/>
              </p:ext>
            </p:extLst>
          </p:nvPr>
        </p:nvGraphicFramePr>
        <p:xfrm>
          <a:off x="2063551" y="1194709"/>
          <a:ext cx="7367319" cy="1878020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2652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3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4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8072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/>
                        <a:t>ATENDIMENTO PRÉ-NATAL ODONTOLÓGICO CONFORME DEMANDA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9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MÊS</a:t>
                      </a:r>
                      <a:endParaRPr lang="pt-BR" sz="12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JANEIRO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FEVEREIRO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MARÇO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ABRIL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Nº DE ATENDIMENTOS ODONTOLOGICOS EM GESTANTES</a:t>
                      </a:r>
                      <a:endParaRPr lang="pt-BR" sz="12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78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111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72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262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TOTAL DE ATENDIMENTOS ODONTOLÓGICOS DE GESTANTE: 308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ED82AD3C-B4D3-E63C-5840-A233D475FCB3}"/>
              </a:ext>
            </a:extLst>
          </p:cNvPr>
          <p:cNvSpPr txBox="1"/>
          <p:nvPr/>
        </p:nvSpPr>
        <p:spPr>
          <a:xfrm>
            <a:off x="2063552" y="3646772"/>
            <a:ext cx="7367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prstClr val="black"/>
                </a:solidFill>
                <a:latin typeface="Roboto" panose="02000000000000000000" pitchFamily="2" charset="0"/>
              </a:rPr>
              <a:t>META 11 - </a:t>
            </a:r>
            <a:r>
              <a:rPr lang="pt-BR" sz="1200" dirty="0"/>
              <a:t>Manter o Programa de Puericultura odontológica</a:t>
            </a:r>
            <a:endParaRPr lang="pt-BR" sz="1200" b="1" dirty="0">
              <a:solidFill>
                <a:prstClr val="black"/>
              </a:solidFill>
              <a:latin typeface="Roboto" panose="02000000000000000000" pitchFamily="2" charset="0"/>
            </a:endParaRP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7FB406F6-4290-7EC2-EAA5-F3AEC6B9AB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2215"/>
              </p:ext>
            </p:extLst>
          </p:nvPr>
        </p:nvGraphicFramePr>
        <p:xfrm>
          <a:off x="2063551" y="4012137"/>
          <a:ext cx="7367319" cy="1895730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2652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3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4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8072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/>
                        <a:t>ATENDIMENTO DE PUERICULTURA CONFORME DEMANDA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9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MÊS</a:t>
                      </a:r>
                      <a:endParaRPr lang="pt-BR" sz="12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JANEIRO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FEVEREIRO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MARÇO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ABRIL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Nº DE ATENDIMENTOS ODONTOLOGICOS DE PUERICULTURA</a:t>
                      </a:r>
                      <a:endParaRPr lang="pt-BR" sz="12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31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262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TOTAL DE ATENDIMENTOS ODONTOLÓGICOS DE PUERICULTURA: 175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E54CE905-1FB0-1248-83FE-A567384AD3CA}"/>
              </a:ext>
            </a:extLst>
          </p:cNvPr>
          <p:cNvSpPr txBox="1"/>
          <p:nvPr/>
        </p:nvSpPr>
        <p:spPr>
          <a:xfrm>
            <a:off x="0" y="-4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SAÚDE BUCAL </a:t>
            </a:r>
          </a:p>
        </p:txBody>
      </p:sp>
    </p:spTree>
    <p:extLst>
      <p:ext uri="{BB962C8B-B14F-4D97-AF65-F5344CB8AC3E}">
        <p14:creationId xmlns:p14="http://schemas.microsoft.com/office/powerpoint/2010/main" val="28400058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75344-FEC8-E887-73E9-31FDE2938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4BD6534-C194-C981-482B-EBA276D3AC98}"/>
              </a:ext>
            </a:extLst>
          </p:cNvPr>
          <p:cNvSpPr txBox="1"/>
          <p:nvPr/>
        </p:nvSpPr>
        <p:spPr>
          <a:xfrm>
            <a:off x="2066925" y="1264236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prstClr val="black"/>
                </a:solidFill>
                <a:latin typeface="Roboto" panose="02000000000000000000" pitchFamily="2" charset="0"/>
              </a:rPr>
              <a:t>META 12 - </a:t>
            </a:r>
            <a:r>
              <a:rPr lang="pt-BR" sz="1200" dirty="0"/>
              <a:t>Manter o atendimento odontológico domiciliar</a:t>
            </a:r>
            <a:endParaRPr lang="pt-BR" sz="1200" b="1" dirty="0">
              <a:solidFill>
                <a:prstClr val="black"/>
              </a:solidFill>
              <a:latin typeface="Roboto" panose="02000000000000000000" pitchFamily="2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9F11AC61-498C-19E7-3BBD-59E987C15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283703"/>
              </p:ext>
            </p:extLst>
          </p:nvPr>
        </p:nvGraphicFramePr>
        <p:xfrm>
          <a:off x="2066925" y="1580924"/>
          <a:ext cx="8208912" cy="1593687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295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46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2048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</a:rPr>
                        <a:t>ATENDIMENTO ODONTOLÓGICO DOMICILIAR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9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MÊS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JANEIRO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FEVEREIRO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MARÇO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ABRIL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Nº DE ATENDIMENTOS ODONTOLOGICOS 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262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TOTAL DE ATENDIMENTOS ODONTOLÓGICOS DOMICILIARES: 9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2D6BCAFC-0234-5AB4-7259-8CC84CA46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25" y="3352799"/>
            <a:ext cx="1812305" cy="240887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6B45E2C-885F-0CFC-7455-FC2CC99B1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533" y="3352797"/>
            <a:ext cx="1812306" cy="240888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333E3F2-8C9B-74AB-C6D7-CA0CC2089F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276" r="857"/>
          <a:stretch>
            <a:fillRect/>
          </a:stretch>
        </p:blipFill>
        <p:spPr>
          <a:xfrm>
            <a:off x="6096000" y="3352799"/>
            <a:ext cx="1549042" cy="240887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80062DD-1AB5-CA14-7141-62C4FCFB1862}"/>
              </a:ext>
            </a:extLst>
          </p:cNvPr>
          <p:cNvSpPr txBox="1"/>
          <p:nvPr/>
        </p:nvSpPr>
        <p:spPr>
          <a:xfrm>
            <a:off x="0" y="-4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SAÚDE BUCAL </a:t>
            </a:r>
          </a:p>
        </p:txBody>
      </p:sp>
    </p:spTree>
    <p:extLst>
      <p:ext uri="{BB962C8B-B14F-4D97-AF65-F5344CB8AC3E}">
        <p14:creationId xmlns:p14="http://schemas.microsoft.com/office/powerpoint/2010/main" val="25109015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F709-EF3A-1307-C4D8-7A2B917BA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A24FF82-A7D3-7750-D253-564ABF5B44DD}"/>
              </a:ext>
            </a:extLst>
          </p:cNvPr>
          <p:cNvSpPr txBox="1"/>
          <p:nvPr/>
        </p:nvSpPr>
        <p:spPr>
          <a:xfrm>
            <a:off x="0" y="-4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SAÚDE BUCAL 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9AB8D836-C75E-A4A4-7525-8DC407778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073822"/>
              </p:ext>
            </p:extLst>
          </p:nvPr>
        </p:nvGraphicFramePr>
        <p:xfrm>
          <a:off x="1991544" y="2690685"/>
          <a:ext cx="8208912" cy="1665695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295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46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405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</a:rPr>
                        <a:t>ATENDIMENTO PRESOS</a:t>
                      </a:r>
                      <a:r>
                        <a:rPr lang="pt-BR" sz="2000" baseline="0" dirty="0">
                          <a:solidFill>
                            <a:schemeClr val="tx1"/>
                          </a:solidFill>
                        </a:rPr>
                        <a:t> LOCAIS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9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MÊS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JANEIRO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FEVEREIRO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MARÇO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ABRIL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Nº DE ATENDIMENTOS ODONTOLOGICOS 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262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TOTAL DE ATENDIMENTOS ODONTOLÓGICOS: 17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0910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50B35-E816-83B7-A784-497EB149E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9270CB2-0A2F-A48A-D6F0-ECAB955BEF88}"/>
              </a:ext>
            </a:extLst>
          </p:cNvPr>
          <p:cNvSpPr txBox="1"/>
          <p:nvPr/>
        </p:nvSpPr>
        <p:spPr>
          <a:xfrm>
            <a:off x="1524000" y="2921169"/>
            <a:ext cx="9144000" cy="1015663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C00000"/>
                </a:solidFill>
                <a:latin typeface="Bebas Neue" panose="020B0606020202050201" pitchFamily="34" charset="0"/>
              </a:rPr>
              <a:t>Assistência social</a:t>
            </a:r>
          </a:p>
        </p:txBody>
      </p:sp>
    </p:spTree>
    <p:extLst>
      <p:ext uri="{BB962C8B-B14F-4D97-AF65-F5344CB8AC3E}">
        <p14:creationId xmlns:p14="http://schemas.microsoft.com/office/powerpoint/2010/main" val="39459178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25553-67CB-4C70-79C1-F56DE9E56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6DFA3E6-2F54-9E08-44DC-A2647065B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348720"/>
              </p:ext>
            </p:extLst>
          </p:nvPr>
        </p:nvGraphicFramePr>
        <p:xfrm>
          <a:off x="627529" y="882323"/>
          <a:ext cx="11331390" cy="549485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36628">
                  <a:extLst>
                    <a:ext uri="{9D8B030D-6E8A-4147-A177-3AD203B41FA5}">
                      <a16:colId xmlns:a16="http://schemas.microsoft.com/office/drawing/2014/main" val="77517634"/>
                    </a:ext>
                  </a:extLst>
                </a:gridCol>
                <a:gridCol w="3203043">
                  <a:extLst>
                    <a:ext uri="{9D8B030D-6E8A-4147-A177-3AD203B41FA5}">
                      <a16:colId xmlns:a16="http://schemas.microsoft.com/office/drawing/2014/main" val="3898809270"/>
                    </a:ext>
                  </a:extLst>
                </a:gridCol>
                <a:gridCol w="3209365">
                  <a:extLst>
                    <a:ext uri="{9D8B030D-6E8A-4147-A177-3AD203B41FA5}">
                      <a16:colId xmlns:a16="http://schemas.microsoft.com/office/drawing/2014/main" val="486136710"/>
                    </a:ext>
                  </a:extLst>
                </a:gridCol>
                <a:gridCol w="4482354">
                  <a:extLst>
                    <a:ext uri="{9D8B030D-6E8A-4147-A177-3AD203B41FA5}">
                      <a16:colId xmlns:a16="http://schemas.microsoft.com/office/drawing/2014/main" val="1864092108"/>
                    </a:ext>
                  </a:extLst>
                </a:gridCol>
              </a:tblGrid>
              <a:tr h="1287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Nº</a:t>
                      </a:r>
                      <a:endParaRPr lang="pt-BR" sz="9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META</a:t>
                      </a:r>
                      <a:endParaRPr lang="pt-BR" sz="9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AÇÕES PROGRAMADAS</a:t>
                      </a:r>
                      <a:endParaRPr lang="pt-BR" sz="9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INDICADOR DE MONITORAMENTO E AVALIAÇÃO</a:t>
                      </a:r>
                      <a:endParaRPr lang="pt-BR" sz="9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7060989"/>
                  </a:ext>
                </a:extLst>
              </a:tr>
              <a:tr h="537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01</a:t>
                      </a:r>
                      <a:endParaRPr lang="pt-BR" sz="9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o acesso de qualquer usuário do município a saúde pública e na rede de serviços da Seguridade Social: Assistência Social, Saúde e Previdência Social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Orientações socioassistenciais individuais e coletivas e/ou encaminhamentos necessários quanto aos direitos e deveres dos usuários do SUS, desde a atenção básica até os serviços de média e alta complexidade.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“Durante o quadrimestre, o Serviço Social manteve o atendimento integral aos usuários do SUS, realizando orientações socioassistenciais, acolhimentos e encaminhamentos necessários à rede de Seguridade Social, garantindo acesso aos direitos sociais e aos serviços de saúde em todos os níveis de atenção. A meta foi alcançada, atendendo integralmente a demanda apresentada.”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3258834"/>
                  </a:ext>
                </a:extLst>
              </a:tr>
              <a:tr h="4011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02</a:t>
                      </a:r>
                      <a:endParaRPr lang="pt-BR" sz="9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a articulação com a equipe de saúde no processo saúde-doença dos usuários do SUS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e ampliar as atividades socioeducativas, elaborando protocolos, projetos e programas aos usuários do SUS.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  As atividades socioeducativas foram mantidas durante o quadrimestre, com participação do Serviço Social junto à equipe multiprofissional, realizando orientações, acompanhamentos e ações integradas voltadas aos usuários do SUS.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3273964"/>
                  </a:ext>
                </a:extLst>
              </a:tr>
              <a:tr h="3043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03</a:t>
                      </a:r>
                      <a:endParaRPr lang="pt-BR" sz="9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protocolo de dispensações de leites especiais e dietas enterais em conjunto com a nutricionista da APS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o protocolo de dispensação de leites especiais e dietas enterais, conforme decreto 778/22.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 No quadrimestre foram realizadas 9.482 dispensações de fórmulas alimentares especiais e dietas enterais, conforme protocolo estabelecido.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5329257"/>
                  </a:ext>
                </a:extLst>
              </a:tr>
              <a:tr h="537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04</a:t>
                      </a:r>
                      <a:endParaRPr lang="pt-BR" sz="9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o perfil socioeconômico dos  usuários atendidos pelo Serviço Social da SEMUS, evidenciando as condições determinantes e as condicionalidades de saúde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Fazer uma abordagem socioeducativa com a família, socializando as informações em relação aos recursos sociais e de saúde existentes e viabilizar os encaminhamentos necessários.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No quadrimestre foram realizados 2.456 atendimentos e orientações socioassistenciais aos usuários e familiares acompanhados pelo Serviço Social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6764179"/>
                  </a:ext>
                </a:extLst>
              </a:tr>
              <a:tr h="613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05</a:t>
                      </a:r>
                      <a:endParaRPr lang="pt-BR" sz="9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o serviço de atendimento de Casa de Apoio para os pacientes do SUS que necessitam pernoitar em outros municípios para tratamento médico através do TFD – Tratamento Fora do Domicilio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entrevista social e autorizações das estadias de pacientes e/ou acompanhantes na Casa de Apoio conveniada.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No quadrimestre foram autorizadas 59 diárias para pacientes e/ou acompanhantes encaminhados para tratamento fora do domicílio.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0918722"/>
                  </a:ext>
                </a:extLst>
              </a:tr>
              <a:tr h="4616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06</a:t>
                      </a:r>
                      <a:endParaRPr lang="pt-BR" sz="9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o Atendimento social aos pacientes ostomizados no município através do SUS, juntamente com a Coordenação da Atenção Primária em Saúde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o cadastro social dos pacientes ostomizados através de entrevistas sociais e manter a liberação de bolsas coletoras.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 No quadrimestre foram acompanhados 15 pacientes ostomizados, com manutenção do cadastro social, realização de entrevistas sociais e liberação de bolsas coletoras conforme demanda.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91980945"/>
                  </a:ext>
                </a:extLst>
              </a:tr>
              <a:tr h="537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07</a:t>
                      </a:r>
                      <a:endParaRPr lang="pt-BR" sz="9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o serviço de atendimento técnico social aos pacientes acamados e deficientes que utilizam fraldas geriátricas com prescrições médicas e da enfermagem através do SUS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o cadastro social dos pacientes através de visitas domiciliares da enfermagem e do serviço social da SEMUS.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Demanda atendida conforme necessidade, com manutenção do cadastro social dos pacientes acamados e com deficiência e acompanhamento por visitas domiciliares quando necessário.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40273"/>
                  </a:ext>
                </a:extLst>
              </a:tr>
              <a:tr h="5595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08</a:t>
                      </a:r>
                      <a:endParaRPr lang="pt-BR" sz="9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estratégias de intervenção profissional, notificações, subsidiando a equipe de saúde quanto às informações pertinentes dos usuários, resguardando as informações sigilosas exclusiva do Serviço Social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e ampliar o planejamento, execução e avaliação com a equipe de saúde sobre as ações que assegurem a saúde enquanto direito e dever de todos os usuários do Sistema Único de Saúde.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As ações foram mantidas e ampliadas no quadrimestre, com atuação integrada entre o Serviço Social e a equipe multiprofissional de saúde, garantindo planejamento, execução e avaliação das atividades voltadas aos usuários do SUS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65015987"/>
                  </a:ext>
                </a:extLst>
              </a:tr>
              <a:tr h="10821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09</a:t>
                      </a:r>
                      <a:endParaRPr lang="pt-BR" sz="9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o Setor de Serviço Social no H.M.C.L para atendimento aos pacientes internados, seus familiares e demandas sociais solicitadas pela rede pública trabalhando as questões sociais, humanização, continuidade de orientações sobre programas estaduais, como </a:t>
                      </a:r>
                      <a:r>
                        <a:rPr lang="pt-BR" sz="900" i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Oxigenoterapia</a:t>
                      </a: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domiciliar, </a:t>
                      </a:r>
                      <a:r>
                        <a:rPr lang="pt-BR" sz="900" i="1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BIPAP, CIPAP</a:t>
                      </a: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e demais projetos sociais dentro da instituição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dirty="0">
                          <a:effectLst/>
                          <a:latin typeface="+mn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visitas nos leitos para pacientes internados e/ou acompanhantes, supervisionando as questões sociais na área do SUS via SESA e SEMUS e assessoria na questão de humanização no H.M.C.L. Realizando visitas domiciliares, entrevistas sociais, parecer social, relatórios, encaminhamentos, termos de empréstimos, entre outras demandas sociais necessárias.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Atendimentos em sala: 349</a:t>
                      </a:r>
                    </a:p>
                    <a:p>
                      <a:pPr algn="just"/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Visita leitos: 1.070</a:t>
                      </a:r>
                    </a:p>
                    <a:p>
                      <a:pPr algn="just"/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Acompanhamento projetos: 11 </a:t>
                      </a:r>
                    </a:p>
                    <a:p>
                      <a:pPr algn="just"/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Visita domiciliar paciente em uso equipamentos via SESA: 57 </a:t>
                      </a:r>
                    </a:p>
                    <a:p>
                      <a:pPr algn="just"/>
                      <a:r>
                        <a:rPr lang="pt-B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Visita pacientes em uso Oxigênio: 07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3885533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A5E5C08F-759D-516B-3898-F8DE823A6FEC}"/>
              </a:ext>
            </a:extLst>
          </p:cNvPr>
          <p:cNvSpPr txBox="1"/>
          <p:nvPr/>
        </p:nvSpPr>
        <p:spPr>
          <a:xfrm>
            <a:off x="0" y="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ASSISTÊNCIA SOCIAL – GESTÃO DE METAS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5319B51-39B7-2297-1AC0-13B6ABA8C2BF}"/>
              </a:ext>
            </a:extLst>
          </p:cNvPr>
          <p:cNvSpPr txBox="1"/>
          <p:nvPr/>
        </p:nvSpPr>
        <p:spPr>
          <a:xfrm>
            <a:off x="528917" y="447553"/>
            <a:ext cx="113313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dirty="0"/>
              <a:t>DIRETRIZ 03: Fortalecimento das Ações da Assistência Social </a:t>
            </a:r>
          </a:p>
          <a:p>
            <a:r>
              <a:rPr lang="pt-BR" sz="1100" b="1" dirty="0"/>
              <a:t>Objetivo: Garantir e Melhorar o acesso com qualidade, humanização e equidade das necessidades dos usuários da rede de atendimento do Sistema Único de Saúde. </a:t>
            </a:r>
          </a:p>
        </p:txBody>
      </p:sp>
    </p:spTree>
    <p:extLst>
      <p:ext uri="{BB962C8B-B14F-4D97-AF65-F5344CB8AC3E}">
        <p14:creationId xmlns:p14="http://schemas.microsoft.com/office/powerpoint/2010/main" val="39390048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E4737-08F8-678E-C1BF-7B445FD3B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20183A6-7E39-EC5D-19AB-BF3D8576108E}"/>
              </a:ext>
            </a:extLst>
          </p:cNvPr>
          <p:cNvSpPr txBox="1"/>
          <p:nvPr/>
        </p:nvSpPr>
        <p:spPr>
          <a:xfrm>
            <a:off x="0" y="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ASSISTÊNCIA SOCIAL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1B080D16-C6A1-6349-F127-EBD3731C2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870306"/>
              </p:ext>
            </p:extLst>
          </p:nvPr>
        </p:nvGraphicFramePr>
        <p:xfrm>
          <a:off x="1281848" y="1814040"/>
          <a:ext cx="9628304" cy="3229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019471">
                  <a:extLst>
                    <a:ext uri="{9D8B030D-6E8A-4147-A177-3AD203B41FA5}">
                      <a16:colId xmlns:a16="http://schemas.microsoft.com/office/drawing/2014/main" val="3812586600"/>
                    </a:ext>
                  </a:extLst>
                </a:gridCol>
                <a:gridCol w="2608833">
                  <a:extLst>
                    <a:ext uri="{9D8B030D-6E8A-4147-A177-3AD203B41FA5}">
                      <a16:colId xmlns:a16="http://schemas.microsoft.com/office/drawing/2014/main" val="4279475965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   SETOR</a:t>
                      </a:r>
                      <a:r>
                        <a:rPr lang="pt-BR" sz="1600" baseline="0" dirty="0">
                          <a:solidFill>
                            <a:schemeClr val="tx1"/>
                          </a:solidFill>
                        </a:rPr>
                        <a:t> DE SERVIÇO SOCIAL SEMUS</a:t>
                      </a:r>
                    </a:p>
                    <a:p>
                      <a:pPr algn="l"/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           ATIVIDADE</a:t>
                      </a:r>
                      <a:r>
                        <a:rPr lang="pt-BR" sz="1600" baseline="0" dirty="0">
                          <a:solidFill>
                            <a:schemeClr val="tx1"/>
                          </a:solidFill>
                        </a:rPr>
                        <a:t>S </a:t>
                      </a:r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REALIZADAS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 QUADRIMESTRE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3020679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Atendimento</a:t>
                      </a:r>
                      <a:r>
                        <a:rPr lang="pt-BR" sz="16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social</a:t>
                      </a:r>
                      <a:r>
                        <a:rPr lang="pt-BR" sz="1600" b="0" baseline="0" dirty="0">
                          <a:solidFill>
                            <a:schemeClr val="tx1"/>
                          </a:solidFill>
                        </a:rPr>
                        <a:t> -  entrevista social -  visita domiciliar – cadastros - encaminhamento órtese/prótese - </a:t>
                      </a:r>
                      <a:r>
                        <a:rPr lang="pt-BR" sz="1600" b="0" dirty="0"/>
                        <a:t>agendamento de retornos/exames</a:t>
                      </a:r>
                      <a:r>
                        <a:rPr lang="pt-BR" sz="1600" b="0" baseline="0" dirty="0"/>
                        <a:t> fora do município</a:t>
                      </a:r>
                      <a:endParaRPr lang="pt-BR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/>
                        <a:t>2.456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7523955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r>
                        <a:rPr lang="pt-BR" sz="1600" b="0" baseline="0" dirty="0">
                          <a:solidFill>
                            <a:schemeClr val="tx1"/>
                          </a:solidFill>
                        </a:rPr>
                        <a:t>Dispensação de benefícios eventuais: fraldas geriátricas -  fórmulas alimentares/leites especiais- bolsa de colostomia – frascos – equipos  e insumos </a:t>
                      </a:r>
                      <a:endParaRPr lang="pt-BR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/>
                        <a:t>9.482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5181949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r>
                        <a:rPr lang="pt-BR" sz="1600" b="0" dirty="0"/>
                        <a:t>Autorização</a:t>
                      </a:r>
                      <a:r>
                        <a:rPr lang="pt-BR" sz="1600" b="0" baseline="0" dirty="0"/>
                        <a:t> para  casa de apoio -  Campo Largo/Curitiba</a:t>
                      </a:r>
                      <a:endParaRPr lang="pt-BR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/>
                        <a:t>59 diárias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5581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60884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0B154-B1A3-2A43-E3E9-59443289B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F782155-EED4-CF0A-6B54-F8CF35938F66}"/>
              </a:ext>
            </a:extLst>
          </p:cNvPr>
          <p:cNvSpPr txBox="1"/>
          <p:nvPr/>
        </p:nvSpPr>
        <p:spPr>
          <a:xfrm>
            <a:off x="1524000" y="2459504"/>
            <a:ext cx="9144000" cy="1938992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C00000"/>
                </a:solidFill>
                <a:latin typeface="Bebas Neue" panose="020B0606020202050201" pitchFamily="34" charset="0"/>
              </a:rPr>
              <a:t>Laboratório municipal de</a:t>
            </a:r>
          </a:p>
          <a:p>
            <a:pPr algn="ctr"/>
            <a:r>
              <a:rPr lang="pt-BR" sz="6000" dirty="0">
                <a:solidFill>
                  <a:srgbClr val="C00000"/>
                </a:solidFill>
                <a:latin typeface="Bebas Neue" panose="020B0606020202050201" pitchFamily="34" charset="0"/>
              </a:rPr>
              <a:t>análises clínicas</a:t>
            </a:r>
          </a:p>
        </p:txBody>
      </p:sp>
    </p:spTree>
    <p:extLst>
      <p:ext uri="{BB962C8B-B14F-4D97-AF65-F5344CB8AC3E}">
        <p14:creationId xmlns:p14="http://schemas.microsoft.com/office/powerpoint/2010/main" val="4311866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71935-1798-9A33-2180-FC3B9F906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43F42D45-8705-4E00-5C86-A56E36278120}"/>
              </a:ext>
            </a:extLst>
          </p:cNvPr>
          <p:cNvSpPr txBox="1"/>
          <p:nvPr/>
        </p:nvSpPr>
        <p:spPr>
          <a:xfrm>
            <a:off x="1524000" y="356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  <a:latin typeface="Roboto" panose="02000000000000000000" pitchFamily="2" charset="0"/>
              </a:rPr>
              <a:t>LABORATÓRIO MUNICIPAL DE ANÁLISES CLÍNICAS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993BF3D-7EAA-27C3-D603-B978CDF3F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435975"/>
              </p:ext>
            </p:extLst>
          </p:nvPr>
        </p:nvGraphicFramePr>
        <p:xfrm>
          <a:off x="1093695" y="833719"/>
          <a:ext cx="10022540" cy="5069074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061028">
                  <a:extLst>
                    <a:ext uri="{9D8B030D-6E8A-4147-A177-3AD203B41FA5}">
                      <a16:colId xmlns:a16="http://schemas.microsoft.com/office/drawing/2014/main" val="212064291"/>
                    </a:ext>
                  </a:extLst>
                </a:gridCol>
                <a:gridCol w="1799140">
                  <a:extLst>
                    <a:ext uri="{9D8B030D-6E8A-4147-A177-3AD203B41FA5}">
                      <a16:colId xmlns:a16="http://schemas.microsoft.com/office/drawing/2014/main" val="1421903921"/>
                    </a:ext>
                  </a:extLst>
                </a:gridCol>
                <a:gridCol w="1509690">
                  <a:extLst>
                    <a:ext uri="{9D8B030D-6E8A-4147-A177-3AD203B41FA5}">
                      <a16:colId xmlns:a16="http://schemas.microsoft.com/office/drawing/2014/main" val="2657733319"/>
                    </a:ext>
                  </a:extLst>
                </a:gridCol>
                <a:gridCol w="1362635">
                  <a:extLst>
                    <a:ext uri="{9D8B030D-6E8A-4147-A177-3AD203B41FA5}">
                      <a16:colId xmlns:a16="http://schemas.microsoft.com/office/drawing/2014/main" val="3095754699"/>
                    </a:ext>
                  </a:extLst>
                </a:gridCol>
                <a:gridCol w="1532996">
                  <a:extLst>
                    <a:ext uri="{9D8B030D-6E8A-4147-A177-3AD203B41FA5}">
                      <a16:colId xmlns:a16="http://schemas.microsoft.com/office/drawing/2014/main" val="99761947"/>
                    </a:ext>
                  </a:extLst>
                </a:gridCol>
                <a:gridCol w="1757051">
                  <a:extLst>
                    <a:ext uri="{9D8B030D-6E8A-4147-A177-3AD203B41FA5}">
                      <a16:colId xmlns:a16="http://schemas.microsoft.com/office/drawing/2014/main" val="1950086038"/>
                    </a:ext>
                  </a:extLst>
                </a:gridCol>
              </a:tblGrid>
              <a:tr h="3779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LOCAL DE ATENDIMENTO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UNIDADE DE AGENDAMENTO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PACIENTES AGENDADOS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PACIENTES FALTOSOS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ABSENTEÍSMO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PACIENTES COMPARECERAM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extLst>
                  <a:ext uri="{0D108BD9-81ED-4DB2-BD59-A6C34878D82A}">
                    <a16:rowId xmlns:a16="http://schemas.microsoft.com/office/drawing/2014/main" val="3141923979"/>
                  </a:ext>
                </a:extLst>
              </a:tr>
              <a:tr h="184243">
                <a:tc rowSpan="9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LABORATÓRIO MUNICIPAL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CAPS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2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2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100 %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0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extLst>
                  <a:ext uri="{0D108BD9-81ED-4DB2-BD59-A6C34878D82A}">
                    <a16:rowId xmlns:a16="http://schemas.microsoft.com/office/drawing/2014/main" val="3275312632"/>
                  </a:ext>
                </a:extLst>
              </a:tr>
              <a:tr h="1842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HMCL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202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57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28,22 %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145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extLst>
                  <a:ext uri="{0D108BD9-81ED-4DB2-BD59-A6C34878D82A}">
                    <a16:rowId xmlns:a16="http://schemas.microsoft.com/office/drawing/2014/main" val="2680728839"/>
                  </a:ext>
                </a:extLst>
              </a:tr>
              <a:tr h="1842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Laboratório Municipal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242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47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19,42 %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195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extLst>
                  <a:ext uri="{0D108BD9-81ED-4DB2-BD59-A6C34878D82A}">
                    <a16:rowId xmlns:a16="http://schemas.microsoft.com/office/drawing/2014/main" val="3992274682"/>
                  </a:ext>
                </a:extLst>
              </a:tr>
              <a:tr h="1842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Sala de Coleta Primavera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100 %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0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extLst>
                  <a:ext uri="{0D108BD9-81ED-4DB2-BD59-A6C34878D82A}">
                    <a16:rowId xmlns:a16="http://schemas.microsoft.com/office/drawing/2014/main" val="805945284"/>
                  </a:ext>
                </a:extLst>
              </a:tr>
              <a:tr h="1842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UBS Adélia Kojo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410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122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29,76 %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288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extLst>
                  <a:ext uri="{0D108BD9-81ED-4DB2-BD59-A6C34878D82A}">
                    <a16:rowId xmlns:a16="http://schemas.microsoft.com/office/drawing/2014/main" val="3718197542"/>
                  </a:ext>
                </a:extLst>
              </a:tr>
              <a:tr h="1842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UBS Domingos Cunha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395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120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30,38 %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275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extLst>
                  <a:ext uri="{0D108BD9-81ED-4DB2-BD59-A6C34878D82A}">
                    <a16:rowId xmlns:a16="http://schemas.microsoft.com/office/drawing/2014/main" val="4249932105"/>
                  </a:ext>
                </a:extLst>
              </a:tr>
              <a:tr h="1842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UBS Dr. Américo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947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291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30,73 %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656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extLst>
                  <a:ext uri="{0D108BD9-81ED-4DB2-BD59-A6C34878D82A}">
                    <a16:rowId xmlns:a16="http://schemas.microsoft.com/office/drawing/2014/main" val="917788766"/>
                  </a:ext>
                </a:extLst>
              </a:tr>
              <a:tr h="1842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UBS Hélio de Masi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1.543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423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27,41 %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1.120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extLst>
                  <a:ext uri="{0D108BD9-81ED-4DB2-BD59-A6C34878D82A}">
                    <a16:rowId xmlns:a16="http://schemas.microsoft.com/office/drawing/2014/main" val="1302411120"/>
                  </a:ext>
                </a:extLst>
              </a:tr>
              <a:tr h="1842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 SOMA – Laboratório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3.742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1.062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28,38 %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2.680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858546"/>
                  </a:ext>
                </a:extLst>
              </a:tr>
              <a:tr h="184243">
                <a:tc rowSpan="9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SALA DE COLETA PRIMAVERA (ANEXA AO CRAS PRIMAVERA)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vert="vert27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CAPS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2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50%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0337262"/>
                  </a:ext>
                </a:extLst>
              </a:tr>
              <a:tr h="1842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HMCL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26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7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26,92 %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19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extLst>
                  <a:ext uri="{0D108BD9-81ED-4DB2-BD59-A6C34878D82A}">
                    <a16:rowId xmlns:a16="http://schemas.microsoft.com/office/drawing/2014/main" val="2779242842"/>
                  </a:ext>
                </a:extLst>
              </a:tr>
              <a:tr h="1842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Laboratório Municipal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--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--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--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--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extLst>
                  <a:ext uri="{0D108BD9-81ED-4DB2-BD59-A6C34878D82A}">
                    <a16:rowId xmlns:a16="http://schemas.microsoft.com/office/drawing/2014/main" val="2637846707"/>
                  </a:ext>
                </a:extLst>
              </a:tr>
              <a:tr h="1842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Sala de Coleta Primavera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116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17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14,66 %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99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extLst>
                  <a:ext uri="{0D108BD9-81ED-4DB2-BD59-A6C34878D82A}">
                    <a16:rowId xmlns:a16="http://schemas.microsoft.com/office/drawing/2014/main" val="2343538534"/>
                  </a:ext>
                </a:extLst>
              </a:tr>
              <a:tr h="1842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UBS Adélia Kojo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--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--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--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--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extLst>
                  <a:ext uri="{0D108BD9-81ED-4DB2-BD59-A6C34878D82A}">
                    <a16:rowId xmlns:a16="http://schemas.microsoft.com/office/drawing/2014/main" val="1986414429"/>
                  </a:ext>
                </a:extLst>
              </a:tr>
              <a:tr h="1842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UBS Domingos Cunha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1.965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403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20,51 %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1.562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extLst>
                  <a:ext uri="{0D108BD9-81ED-4DB2-BD59-A6C34878D82A}">
                    <a16:rowId xmlns:a16="http://schemas.microsoft.com/office/drawing/2014/main" val="2739259935"/>
                  </a:ext>
                </a:extLst>
              </a:tr>
              <a:tr h="1842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UBS Dr. Américo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3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2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66,67 %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extLst>
                  <a:ext uri="{0D108BD9-81ED-4DB2-BD59-A6C34878D82A}">
                    <a16:rowId xmlns:a16="http://schemas.microsoft.com/office/drawing/2014/main" val="3641341828"/>
                  </a:ext>
                </a:extLst>
              </a:tr>
              <a:tr h="1842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UBS Hélio de Masi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180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38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21,11 %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142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extLst>
                  <a:ext uri="{0D108BD9-81ED-4DB2-BD59-A6C34878D82A}">
                    <a16:rowId xmlns:a16="http://schemas.microsoft.com/office/drawing/2014/main" val="2764333956"/>
                  </a:ext>
                </a:extLst>
              </a:tr>
              <a:tr h="1842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SOMA – Sala de coleta 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2.292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468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20,42 %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1.824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extLst>
                  <a:ext uri="{0D108BD9-81ED-4DB2-BD59-A6C34878D82A}">
                    <a16:rowId xmlns:a16="http://schemas.microsoft.com/office/drawing/2014/main" val="2707425543"/>
                  </a:ext>
                </a:extLst>
              </a:tr>
              <a:tr h="1842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dirty="0">
                          <a:effectLst/>
                        </a:rPr>
                        <a:t>TOTAL</a:t>
                      </a:r>
                      <a:endParaRPr lang="pt-BR" sz="105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b="1" dirty="0">
                          <a:effectLst/>
                        </a:rPr>
                        <a:t> SOMA DOS LOCAIS</a:t>
                      </a:r>
                      <a:endParaRPr lang="pt-BR" sz="1050" b="1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b="1" dirty="0">
                          <a:effectLst/>
                        </a:rPr>
                        <a:t>6.034</a:t>
                      </a:r>
                      <a:endParaRPr lang="pt-BR" sz="1050" b="1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b="1" dirty="0">
                          <a:effectLst/>
                        </a:rPr>
                        <a:t>1.530</a:t>
                      </a:r>
                      <a:endParaRPr lang="pt-BR" sz="1050" b="1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b="1" dirty="0">
                          <a:effectLst/>
                        </a:rPr>
                        <a:t>25,36 %</a:t>
                      </a:r>
                      <a:endParaRPr lang="pt-BR" sz="1050" b="1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b="1" dirty="0">
                          <a:effectLst/>
                        </a:rPr>
                        <a:t>4.504</a:t>
                      </a:r>
                      <a:endParaRPr lang="pt-BR" sz="1050" b="1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extLst>
                  <a:ext uri="{0D108BD9-81ED-4DB2-BD59-A6C34878D82A}">
                    <a16:rowId xmlns:a16="http://schemas.microsoft.com/office/drawing/2014/main" val="483137982"/>
                  </a:ext>
                </a:extLst>
              </a:tr>
              <a:tr h="1190482">
                <a:tc gridSpan="6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u="sng" dirty="0">
                          <a:effectLst/>
                        </a:rPr>
                        <a:t>TOTAL DE PACIENTES ATENDIDOS: 6.401</a:t>
                      </a:r>
                      <a:endParaRPr lang="pt-BR" sz="1000" u="sng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00" u="sng" dirty="0">
                          <a:effectLst/>
                        </a:rPr>
                        <a:t>(Laboratório Municipal: 4.159 / Sala de coleta Primavera: 2.242)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700" dirty="0">
                          <a:effectLst/>
                        </a:rPr>
                        <a:t> </a:t>
                      </a:r>
                      <a:r>
                        <a:rPr lang="pt-BR" sz="1400" dirty="0">
                          <a:effectLst/>
                        </a:rPr>
                        <a:t>EXAMES REALIZADOS: 53.027</a:t>
                      </a:r>
                      <a:endParaRPr lang="pt-BR" sz="1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3133" marR="53133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10004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4659720A-9F92-166D-A6B6-98523E191A2D}"/>
              </a:ext>
            </a:extLst>
          </p:cNvPr>
          <p:cNvSpPr txBox="1"/>
          <p:nvPr/>
        </p:nvSpPr>
        <p:spPr>
          <a:xfrm>
            <a:off x="6311152" y="4930827"/>
            <a:ext cx="4805083" cy="73866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400" b="1" dirty="0"/>
              <a:t>Destacamos o alto índice de absenteísmo, aproximadamente ¼ dos pacientes não comparecem para a realização dos exames no dia agendado.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829062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1DAD1-1DE3-69AF-5D7E-A7D30B495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8">
            <a:extLst>
              <a:ext uri="{FF2B5EF4-FFF2-40B4-BE49-F238E27FC236}">
                <a16:creationId xmlns:a16="http://schemas.microsoft.com/office/drawing/2014/main" id="{9B08E688-E8DD-CADC-1263-E8D3AAB5FE03}"/>
              </a:ext>
            </a:extLst>
          </p:cNvPr>
          <p:cNvSpPr txBox="1">
            <a:spLocks/>
          </p:cNvSpPr>
          <p:nvPr/>
        </p:nvSpPr>
        <p:spPr>
          <a:xfrm>
            <a:off x="1524001" y="-1"/>
            <a:ext cx="9143999" cy="68339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C00000"/>
                </a:solidFill>
              </a:rPr>
              <a:t>GESTÃO DO TRABALHO</a:t>
            </a:r>
            <a:endParaRPr lang="pt-BR" sz="3600" dirty="0">
              <a:solidFill>
                <a:srgbClr val="C00000"/>
              </a:solidFill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EB920FF0-5CE8-29A7-D09A-5FC2409584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979239"/>
              </p:ext>
            </p:extLst>
          </p:nvPr>
        </p:nvGraphicFramePr>
        <p:xfrm>
          <a:off x="654423" y="789121"/>
          <a:ext cx="10883153" cy="537359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94330">
                  <a:extLst>
                    <a:ext uri="{9D8B030D-6E8A-4147-A177-3AD203B41FA5}">
                      <a16:colId xmlns:a16="http://schemas.microsoft.com/office/drawing/2014/main" val="3689964507"/>
                    </a:ext>
                  </a:extLst>
                </a:gridCol>
                <a:gridCol w="1712259">
                  <a:extLst>
                    <a:ext uri="{9D8B030D-6E8A-4147-A177-3AD203B41FA5}">
                      <a16:colId xmlns:a16="http://schemas.microsoft.com/office/drawing/2014/main" val="20961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952673659"/>
                    </a:ext>
                  </a:extLst>
                </a:gridCol>
                <a:gridCol w="1666002">
                  <a:extLst>
                    <a:ext uri="{9D8B030D-6E8A-4147-A177-3AD203B41FA5}">
                      <a16:colId xmlns:a16="http://schemas.microsoft.com/office/drawing/2014/main" val="378653330"/>
                    </a:ext>
                  </a:extLst>
                </a:gridCol>
                <a:gridCol w="522993">
                  <a:extLst>
                    <a:ext uri="{9D8B030D-6E8A-4147-A177-3AD203B41FA5}">
                      <a16:colId xmlns:a16="http://schemas.microsoft.com/office/drawing/2014/main" val="1489974030"/>
                    </a:ext>
                  </a:extLst>
                </a:gridCol>
                <a:gridCol w="1728581">
                  <a:extLst>
                    <a:ext uri="{9D8B030D-6E8A-4147-A177-3AD203B41FA5}">
                      <a16:colId xmlns:a16="http://schemas.microsoft.com/office/drawing/2014/main" val="1251604546"/>
                    </a:ext>
                  </a:extLst>
                </a:gridCol>
                <a:gridCol w="610405">
                  <a:extLst>
                    <a:ext uri="{9D8B030D-6E8A-4147-A177-3AD203B41FA5}">
                      <a16:colId xmlns:a16="http://schemas.microsoft.com/office/drawing/2014/main" val="2869741923"/>
                    </a:ext>
                  </a:extLst>
                </a:gridCol>
                <a:gridCol w="1672669">
                  <a:extLst>
                    <a:ext uri="{9D8B030D-6E8A-4147-A177-3AD203B41FA5}">
                      <a16:colId xmlns:a16="http://schemas.microsoft.com/office/drawing/2014/main" val="1238327169"/>
                    </a:ext>
                  </a:extLst>
                </a:gridCol>
                <a:gridCol w="666314">
                  <a:extLst>
                    <a:ext uri="{9D8B030D-6E8A-4147-A177-3AD203B41FA5}">
                      <a16:colId xmlns:a16="http://schemas.microsoft.com/office/drawing/2014/main" val="4030158073"/>
                    </a:ext>
                  </a:extLst>
                </a:gridCol>
              </a:tblGrid>
              <a:tr h="48067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DRº AMÉRICO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HÉLIO ARAÚJO DE MASI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DOMINGOS CUNHA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ADELIA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590079"/>
                  </a:ext>
                </a:extLst>
              </a:tr>
              <a:tr h="21715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CARGO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VÍNCULO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VÍNCULO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VÍNCULO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VÍNCULO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1652721"/>
                  </a:ext>
                </a:extLst>
              </a:tr>
              <a:tr h="21715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Agente Administrativo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39915647"/>
                  </a:ext>
                </a:extLst>
              </a:tr>
              <a:tr h="21715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Agente de Saúde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7638063"/>
                  </a:ext>
                </a:extLst>
              </a:tr>
              <a:tr h="21715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Auxiliar de Enfermagem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7788938"/>
                  </a:ext>
                </a:extLst>
              </a:tr>
              <a:tr h="21715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Auxiliar de Farmácia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9534318"/>
                  </a:ext>
                </a:extLst>
              </a:tr>
              <a:tr h="21715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Auxiliar de Saúde Bucal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8935290"/>
                  </a:ext>
                </a:extLst>
              </a:tr>
              <a:tr h="42211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Auxiliar de Serviços Administrativos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3735583"/>
                  </a:ext>
                </a:extLst>
              </a:tr>
              <a:tr h="21715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Auxiliar de Serviços Gerais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53124999"/>
                  </a:ext>
                </a:extLst>
              </a:tr>
              <a:tr h="21715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Cirurgião Dentista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49668587"/>
                  </a:ext>
                </a:extLst>
              </a:tr>
              <a:tr h="21715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Enfermeiro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96235675"/>
                  </a:ext>
                </a:extLst>
              </a:tr>
              <a:tr h="21715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Escriturário I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9833644"/>
                  </a:ext>
                </a:extLst>
              </a:tr>
              <a:tr h="21715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Escriturário II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069745"/>
                  </a:ext>
                </a:extLst>
              </a:tr>
              <a:tr h="21715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Estagiário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7536432"/>
                  </a:ext>
                </a:extLst>
              </a:tr>
              <a:tr h="21715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Farmacêutico-Bioquímico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7011028"/>
                  </a:ext>
                </a:extLst>
              </a:tr>
              <a:tr h="21715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Fisioterapeuta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18095339"/>
                  </a:ext>
                </a:extLst>
              </a:tr>
              <a:tr h="21715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Jovem Aprendiz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3743767"/>
                  </a:ext>
                </a:extLst>
              </a:tr>
              <a:tr h="21715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Médico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82651937"/>
                  </a:ext>
                </a:extLst>
              </a:tr>
              <a:tr h="21715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Médico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1917470"/>
                  </a:ext>
                </a:extLst>
              </a:tr>
              <a:tr h="21715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Médico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Programa Mais Médicos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Programas Mais Médicos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Programas Mais Médicos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Programas Mais Médicos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4293690"/>
                  </a:ext>
                </a:extLst>
              </a:tr>
              <a:tr h="21715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Técnico de Enfermagem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8156517"/>
                  </a:ext>
                </a:extLst>
              </a:tr>
              <a:tr h="217158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781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4607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85F4F-68F2-23D0-6EF6-E1D42C3AC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BFB7FAE1-D05D-339A-823B-85A07057D4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015691"/>
              </p:ext>
            </p:extLst>
          </p:nvPr>
        </p:nvGraphicFramePr>
        <p:xfrm>
          <a:off x="652059" y="990991"/>
          <a:ext cx="10887879" cy="507529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447173">
                  <a:extLst>
                    <a:ext uri="{9D8B030D-6E8A-4147-A177-3AD203B41FA5}">
                      <a16:colId xmlns:a16="http://schemas.microsoft.com/office/drawing/2014/main" val="1059967784"/>
                    </a:ext>
                  </a:extLst>
                </a:gridCol>
                <a:gridCol w="4066809">
                  <a:extLst>
                    <a:ext uri="{9D8B030D-6E8A-4147-A177-3AD203B41FA5}">
                      <a16:colId xmlns:a16="http://schemas.microsoft.com/office/drawing/2014/main" val="3040361138"/>
                    </a:ext>
                  </a:extLst>
                </a:gridCol>
                <a:gridCol w="3373897">
                  <a:extLst>
                    <a:ext uri="{9D8B030D-6E8A-4147-A177-3AD203B41FA5}">
                      <a16:colId xmlns:a16="http://schemas.microsoft.com/office/drawing/2014/main" val="1277627253"/>
                    </a:ext>
                  </a:extLst>
                </a:gridCol>
              </a:tblGrid>
              <a:tr h="3048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00" b="1" kern="100" dirty="0">
                          <a:effectLst/>
                          <a:latin typeface="+mn-lt"/>
                        </a:rPr>
                        <a:t>META</a:t>
                      </a:r>
                      <a:endParaRPr lang="pt-BR" sz="1000" kern="1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00" b="1" kern="100" dirty="0">
                          <a:effectLst/>
                          <a:latin typeface="+mn-lt"/>
                        </a:rPr>
                        <a:t>AÇÕES PROGRAMADAS</a:t>
                      </a:r>
                      <a:endParaRPr lang="pt-BR" sz="1000" kern="1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00" b="1" kern="100" dirty="0">
                          <a:effectLst/>
                          <a:latin typeface="+mn-lt"/>
                        </a:rPr>
                        <a:t>AÇÕES REALIZADAS</a:t>
                      </a:r>
                      <a:endParaRPr lang="pt-BR" sz="1000" kern="100" dirty="0"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664277128"/>
                  </a:ext>
                </a:extLst>
              </a:tr>
              <a:tr h="441924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Manter o Laboratório Municipal de Análises Clínicas, garantindo a realização de exames Laboratoriais internos e contratos com laboratórios de apoio para a realização de exames externos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Atender a necessidade e demanda dos pacientes Secretaria Municipal de Saúde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Meta mantida: foram atendidos 6.401 pacientes.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828106834"/>
                  </a:ext>
                </a:extLst>
              </a:tr>
              <a:tr h="441924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Manter contrato com PNCQ - Programa Nacional de Controle de Qualidade.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Assegurar a comparabilidade dos resultados com outros laboratórios permitindo avaliar o nosso desempenho em longo prazo.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Meta mantida: laboratório recebeu avaliação excelente nos meses avaliados.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665233328"/>
                  </a:ext>
                </a:extLst>
              </a:tr>
              <a:tr h="297948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Manter sistema informatizado IDS  WinSaúde no Laboratório Municipal de Análises Clínicas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Agilidade nos resultados e maior controle nos resultados dos exames e segurança aos usuários.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Meta mantida: todos o processo desde a recepção até a liberação dos laudos é realizada no sistema IDS - </a:t>
                      </a:r>
                      <a:r>
                        <a:rPr lang="pt-B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WinSaúde</a:t>
                      </a: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713047013"/>
                  </a:ext>
                </a:extLst>
              </a:tr>
              <a:tr h="297948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Manter contrato com Laboratórios de apoio (exames externos)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Realizações de exames externos atendendo a demanda dos pacientes da SEMUS.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Meta mantida: novo credenciamento realizado no mês de janeiro/2026. Contando agora com 4 laboratórios de apoio.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943912143"/>
                  </a:ext>
                </a:extLst>
              </a:tr>
              <a:tr h="297948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Garantir atendimento específico em endemias, epidemias e pandemias, coletando exames e testes rápidos específicos.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Coletas específicas para os exames solicitados.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Meta mantida: exames de COVID e demais exames epidemiológicos são coletados pelo laboratório municipal.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780847015"/>
                  </a:ext>
                </a:extLst>
              </a:tr>
              <a:tr h="441924">
                <a:tc rowSpan="2"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Realizar processo licitatório para aluguel de aparelhos de Bioquímica, Hematologia e </a:t>
                      </a:r>
                      <a:r>
                        <a:rPr lang="pt-B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Urinálise</a:t>
                      </a: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atrelando a este sistema de interfaceamento e manutenção dos aparelhos. *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Garantir o funcionamento ininterrupto do laboratório e seus equipamentos, priorizando a realização de exames no próprio laboratório.</a:t>
                      </a:r>
                    </a:p>
                  </a:txBody>
                  <a:tcPr marL="36000" marR="36000" marT="36000" marB="36000" anchor="ctr"/>
                </a:tc>
                <a:tc row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Meta em andamento: em fase de estudo técnico de viabilidade.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228551110"/>
                  </a:ext>
                </a:extLst>
              </a:tr>
              <a:tr h="13057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Sistema que faça a comunicação (interfaceamento) dos equipamentos para o sistema da IDS, desta forma, lançando diretamente os resultados dos aparelhos para seus respectivos usuários sem que haja o risco de erro nas digitações e implantar a impressão de etiquetas para identificação das amostras e envio de dados do sistema IDS para os equipamentos. Trazendo segurança e rapidez nas execuções das coletas de amostras e consequentemente nos resultados.</a:t>
                      </a:r>
                    </a:p>
                  </a:txBody>
                  <a:tcPr marL="36000" marR="36000" marT="36000" marB="3600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318334"/>
                  </a:ext>
                </a:extLst>
              </a:tr>
              <a:tr h="297948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Revisão da lista de exames realizados pelo Laboratório Municipal. *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Analisar e levantar a demanda de exames necessários para atender a população, tendo como base a tabela SIGTAP.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Meta em andamento: em fase de estudo técnico.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034715381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B65D224A-C0EC-919F-1DAD-DFF52C2BF8BC}"/>
              </a:ext>
            </a:extLst>
          </p:cNvPr>
          <p:cNvSpPr txBox="1"/>
          <p:nvPr/>
        </p:nvSpPr>
        <p:spPr>
          <a:xfrm>
            <a:off x="567351" y="529326"/>
            <a:ext cx="1040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Roboto" panose="02000000000000000000" pitchFamily="2" charset="0"/>
              </a:rPr>
              <a:t>DIRETRIZ 4 – Fortalecimento da Atenção Ambulatorial e Especializada</a:t>
            </a:r>
            <a:endParaRPr lang="pt-BR" sz="1200" dirty="0">
              <a:latin typeface="Roboto" panose="02000000000000000000" pitchFamily="2" charset="0"/>
            </a:endParaRPr>
          </a:p>
          <a:p>
            <a:r>
              <a:rPr lang="pt-BR" sz="1200" b="1" dirty="0">
                <a:latin typeface="Roboto" panose="02000000000000000000" pitchFamily="2" charset="0"/>
              </a:rPr>
              <a:t>Objetivo: Ampliação do acesso da população, com redução de desigualdades e aperfeiçoamento da qualidade das ações e serviços de saúde.</a:t>
            </a:r>
            <a:endParaRPr lang="pt-BR" sz="1200" dirty="0">
              <a:latin typeface="Roboto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169427A-F2D3-32AE-2F7E-0871F860E379}"/>
              </a:ext>
            </a:extLst>
          </p:cNvPr>
          <p:cNvSpPr txBox="1"/>
          <p:nvPr/>
        </p:nvSpPr>
        <p:spPr>
          <a:xfrm>
            <a:off x="1423469" y="6164824"/>
            <a:ext cx="4809808" cy="216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800" b="1" dirty="0">
                <a:effectLst/>
                <a:ea typeface="Roboto" panose="02000000000000000000" pitchFamily="2" charset="0"/>
                <a:cs typeface="Times New Roman" panose="02020603050405020304" pitchFamily="18" charset="0"/>
              </a:rPr>
              <a:t>* As metas cujos serviços estão “e</a:t>
            </a:r>
            <a:r>
              <a:rPr lang="pt-BR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Times New Roman" panose="02020603050405020304" pitchFamily="18" charset="0"/>
              </a:rPr>
              <a:t>m processo</a:t>
            </a:r>
            <a:r>
              <a:rPr lang="pt-BR" sz="800" b="1" dirty="0">
                <a:effectLst/>
                <a:ea typeface="Roboto" panose="02000000000000000000" pitchFamily="2" charset="0"/>
                <a:cs typeface="Times New Roman" panose="02020603050405020304" pitchFamily="18" charset="0"/>
              </a:rPr>
              <a:t></a:t>
            </a:r>
            <a:r>
              <a:rPr lang="pt-BR" sz="800" b="1" dirty="0">
                <a:ea typeface="Roboto" panose="02000000000000000000" pitchFamily="2" charset="0"/>
                <a:cs typeface="Times New Roman" panose="02020603050405020304" pitchFamily="18" charset="0"/>
              </a:rPr>
              <a:t>”</a:t>
            </a:r>
            <a:r>
              <a:rPr lang="pt-BR" sz="800" b="1" dirty="0">
                <a:effectLst/>
                <a:ea typeface="Roboto" panose="02000000000000000000" pitchFamily="2" charset="0"/>
                <a:cs typeface="Times New Roman" panose="02020603050405020304" pitchFamily="18" charset="0"/>
              </a:rPr>
              <a:t>, encontram-se em fase de estudo técnico preliminar.</a:t>
            </a:r>
            <a:endParaRPr lang="pt-BR" sz="700" b="1" dirty="0">
              <a:effectLst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108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3A2DD-8B18-F0A6-F9F2-336F3B576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9E2E8C2-C07A-1ED1-DA65-2ED356EE726F}"/>
              </a:ext>
            </a:extLst>
          </p:cNvPr>
          <p:cNvSpPr txBox="1"/>
          <p:nvPr/>
        </p:nvSpPr>
        <p:spPr>
          <a:xfrm>
            <a:off x="1524000" y="2459504"/>
            <a:ext cx="9144000" cy="1938992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C00000"/>
                </a:solidFill>
                <a:latin typeface="Bebas Neue" panose="020B0606020202050201" pitchFamily="34" charset="0"/>
              </a:rPr>
              <a:t>Tfd </a:t>
            </a:r>
          </a:p>
          <a:p>
            <a:pPr algn="ctr"/>
            <a:r>
              <a:rPr lang="pt-BR" sz="6000" dirty="0">
                <a:solidFill>
                  <a:srgbClr val="C00000"/>
                </a:solidFill>
                <a:latin typeface="Bebas Neue" panose="020B0606020202050201" pitchFamily="34" charset="0"/>
              </a:rPr>
              <a:t>tratamento fora do domicílio</a:t>
            </a:r>
          </a:p>
        </p:txBody>
      </p:sp>
    </p:spTree>
    <p:extLst>
      <p:ext uri="{BB962C8B-B14F-4D97-AF65-F5344CB8AC3E}">
        <p14:creationId xmlns:p14="http://schemas.microsoft.com/office/powerpoint/2010/main" val="3230144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3A789-5BFE-393F-9C36-4CD39A1FA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DDD85A23-A179-626C-45A6-6E51FBB91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001000"/>
              </p:ext>
            </p:extLst>
          </p:nvPr>
        </p:nvGraphicFramePr>
        <p:xfrm>
          <a:off x="784168" y="1497106"/>
          <a:ext cx="10408024" cy="4547551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94911">
                  <a:extLst>
                    <a:ext uri="{9D8B030D-6E8A-4147-A177-3AD203B41FA5}">
                      <a16:colId xmlns:a16="http://schemas.microsoft.com/office/drawing/2014/main" val="1417736282"/>
                    </a:ext>
                  </a:extLst>
                </a:gridCol>
                <a:gridCol w="2385839">
                  <a:extLst>
                    <a:ext uri="{9D8B030D-6E8A-4147-A177-3AD203B41FA5}">
                      <a16:colId xmlns:a16="http://schemas.microsoft.com/office/drawing/2014/main" val="1059967784"/>
                    </a:ext>
                  </a:extLst>
                </a:gridCol>
                <a:gridCol w="4524446">
                  <a:extLst>
                    <a:ext uri="{9D8B030D-6E8A-4147-A177-3AD203B41FA5}">
                      <a16:colId xmlns:a16="http://schemas.microsoft.com/office/drawing/2014/main" val="3040361138"/>
                    </a:ext>
                  </a:extLst>
                </a:gridCol>
                <a:gridCol w="3102828">
                  <a:extLst>
                    <a:ext uri="{9D8B030D-6E8A-4147-A177-3AD203B41FA5}">
                      <a16:colId xmlns:a16="http://schemas.microsoft.com/office/drawing/2014/main" val="1277627253"/>
                    </a:ext>
                  </a:extLst>
                </a:gridCol>
              </a:tblGrid>
              <a:tr h="313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kern="100" dirty="0">
                          <a:effectLst/>
                          <a:latin typeface="Roboto" panose="02000000000000000000" pitchFamily="2" charset="0"/>
                        </a:rPr>
                        <a:t>Nº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kern="100" dirty="0">
                          <a:effectLst/>
                          <a:latin typeface="Roboto" panose="02000000000000000000" pitchFamily="2" charset="0"/>
                        </a:rPr>
                        <a:t>META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kern="100" dirty="0">
                          <a:effectLst/>
                          <a:latin typeface="Roboto" panose="02000000000000000000" pitchFamily="2" charset="0"/>
                        </a:rPr>
                        <a:t>AÇÕES PROGRAMADAS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kern="100" dirty="0">
                          <a:effectLst/>
                          <a:latin typeface="Roboto" panose="02000000000000000000" pitchFamily="2" charset="0"/>
                        </a:rPr>
                        <a:t>AÇÕES REALIZADAS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4277128"/>
                  </a:ext>
                </a:extLst>
              </a:tr>
              <a:tr h="529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kern="100" dirty="0">
                          <a:effectLst/>
                          <a:latin typeface="Roboto" panose="02000000000000000000" pitchFamily="2" charset="0"/>
                        </a:rPr>
                        <a:t>01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Manter e ampliar serviço especializado de oftalmologia – ambulatorial e cirúrgico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Manter contratualização para atendimento em oftalmologia no município, para atendimento da demanda das Escolas Municipais, dentro do Programa Olhar Jaguariaíva e pacientes encaminhados através das </a:t>
                      </a:r>
                      <a:r>
                        <a:rPr lang="pt-BR" sz="900" kern="100" dirty="0" err="1">
                          <a:effectLst/>
                          <a:latin typeface="Roboto" panose="02000000000000000000" pitchFamily="2" charset="0"/>
                        </a:rPr>
                        <a:t>UBS’s</a:t>
                      </a:r>
                      <a:r>
                        <a:rPr lang="pt-BR" sz="900" kern="100" dirty="0">
                          <a:effectLst/>
                        </a:rPr>
                        <a:t>.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Realizado um mutirão de atendimentos gerais no município e dois mutirões exclusivos para os alunos do Programa Olhar Jaguariaíva.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8106834"/>
                  </a:ext>
                </a:extLst>
              </a:tr>
              <a:tr h="82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kern="100" dirty="0">
                          <a:effectLst/>
                          <a:latin typeface="Roboto" panose="02000000000000000000" pitchFamily="2" charset="0"/>
                        </a:rPr>
                        <a:t>02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Manter e ampliar atendimentos com profissionais nas diferentes especialidades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Manter os contratos firmados atualmente com profissionais especializados;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Ampliar a contratação de especialidades médicas no município para atender os pacientes que procuram atendimento de média complexidade no Setor de Regulação e Agendamento da SEMUS.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Mantidos os atendimentos de anestesiologia, oftalmologia, cirurgia geral e cirurgia vascular, além dos novos mutirões em endocrinologia e gastroenterologia no ambulatório municipal.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3912143"/>
                  </a:ext>
                </a:extLst>
              </a:tr>
              <a:tr h="528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kern="100" dirty="0">
                          <a:effectLst/>
                          <a:latin typeface="Roboto" panose="02000000000000000000" pitchFamily="2" charset="0"/>
                        </a:rPr>
                        <a:t>03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Manter e ampliar a oferta de exames especializados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Manter e ampliar a oferta de exames especializados, para atender as necessidades que surgem com os atendimentos no município.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Realizados 2.601 exames especializados no período, com a inclusão de avaliação neuropsicológica e polissonografia.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0847015"/>
                  </a:ext>
                </a:extLst>
              </a:tr>
              <a:tr h="82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kern="100" dirty="0">
                          <a:effectLst/>
                          <a:latin typeface="Roboto" panose="02000000000000000000" pitchFamily="2" charset="0"/>
                        </a:rPr>
                        <a:t>04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Manter e ampliar contratualização com o Consórcio CIMSAÚDE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Manter contrato com o Consórcio Intermunicipal dos Campos Gerais, CIMSAUDE, para assegurar o acesso dos pacientes à algumas especialidades e exames que possuem demanda reprimida;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Ampliar o atendimento através dessa referência.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Contrato mantido, mutirões viabilizados via CIM SAÚDE. 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1002671"/>
                  </a:ext>
                </a:extLst>
              </a:tr>
              <a:tr h="646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kern="100" dirty="0">
                          <a:effectLst/>
                          <a:latin typeface="Roboto" panose="02000000000000000000" pitchFamily="2" charset="0"/>
                        </a:rPr>
                        <a:t>05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Sistematizar os atendimentos no setor de Regulação e Agendamento da SEMUS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Ampliar a Sistematização do atendimento em balcão visando maior organização do setor;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Criar acesso para todos os atendimentos nos diversos sistemas utilizados.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Serviço mantido e ampliado com a liberação do módulo transporte no sistema de gestão de serviços da SEMUS.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8551110"/>
                  </a:ext>
                </a:extLst>
              </a:tr>
              <a:tr h="3481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kern="100" dirty="0">
                          <a:effectLst/>
                          <a:latin typeface="Roboto" panose="02000000000000000000" pitchFamily="2" charset="0"/>
                        </a:rPr>
                        <a:t>06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Ampliar a oferta de transporte no setor de tratamento fora do domicílio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Ampliar o número de oferta de vagas no transporte para as diversas localidades de referência.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1.030 viagens realizadas, 9.093 pacientes transportados.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3318334"/>
                  </a:ext>
                </a:extLst>
              </a:tr>
              <a:tr h="528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kern="100" dirty="0">
                          <a:effectLst/>
                          <a:latin typeface="Roboto" panose="02000000000000000000" pitchFamily="2" charset="0"/>
                        </a:rPr>
                        <a:t>07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Manter e ampliar o Ambulatório de Atendimento ao paciente com Transtorno de Espectro Autista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Manter atendimento especializado por equipe multiprofissional no município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kern="100" dirty="0">
                          <a:effectLst/>
                          <a:latin typeface="Roboto" panose="02000000000000000000" pitchFamily="2" charset="0"/>
                        </a:rPr>
                        <a:t>Ambulatório mantido com 389 terapias multidisciplinares atendidas no quadrimestre.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4715381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5C8B4A00-A751-8145-CCEB-677045BD36E4}"/>
              </a:ext>
            </a:extLst>
          </p:cNvPr>
          <p:cNvSpPr txBox="1"/>
          <p:nvPr/>
        </p:nvSpPr>
        <p:spPr>
          <a:xfrm>
            <a:off x="784168" y="847164"/>
            <a:ext cx="1040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Roboto" panose="02000000000000000000" pitchFamily="2" charset="0"/>
              </a:rPr>
              <a:t>DIRETRIZ 4 – Fortalecimento da Atenção Ambulatorial e Especializada</a:t>
            </a:r>
            <a:endParaRPr lang="pt-BR" sz="1200" dirty="0">
              <a:latin typeface="Roboto" panose="02000000000000000000" pitchFamily="2" charset="0"/>
            </a:endParaRPr>
          </a:p>
          <a:p>
            <a:r>
              <a:rPr lang="pt-BR" sz="1200" b="1" dirty="0">
                <a:latin typeface="Roboto" panose="02000000000000000000" pitchFamily="2" charset="0"/>
              </a:rPr>
              <a:t>Objetivo: Ampliação do acesso da população, com redução de desigualdades e aperfeiçoamento da qualidade das ações e serviços de saúde.</a:t>
            </a:r>
            <a:endParaRPr lang="pt-BR" sz="1200" dirty="0">
              <a:latin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0402882-01AA-3CE4-122D-1B3373F05A08}"/>
              </a:ext>
            </a:extLst>
          </p:cNvPr>
          <p:cNvSpPr txBox="1"/>
          <p:nvPr/>
        </p:nvSpPr>
        <p:spPr>
          <a:xfrm>
            <a:off x="0" y="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TFD – GESTÃO DE METAS</a:t>
            </a:r>
          </a:p>
        </p:txBody>
      </p:sp>
    </p:spTree>
    <p:extLst>
      <p:ext uri="{BB962C8B-B14F-4D97-AF65-F5344CB8AC3E}">
        <p14:creationId xmlns:p14="http://schemas.microsoft.com/office/powerpoint/2010/main" val="24741740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BA1F7-F3A8-ED84-22D1-F6E93FBAE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B5DB4A0E-DD9B-DD0E-C61A-3482DB7A6A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031466"/>
              </p:ext>
            </p:extLst>
          </p:nvPr>
        </p:nvGraphicFramePr>
        <p:xfrm>
          <a:off x="591671" y="2300754"/>
          <a:ext cx="11026588" cy="164371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18380">
                  <a:extLst>
                    <a:ext uri="{9D8B030D-6E8A-4147-A177-3AD203B41FA5}">
                      <a16:colId xmlns:a16="http://schemas.microsoft.com/office/drawing/2014/main" val="3846306076"/>
                    </a:ext>
                  </a:extLst>
                </a:gridCol>
                <a:gridCol w="2527635">
                  <a:extLst>
                    <a:ext uri="{9D8B030D-6E8A-4147-A177-3AD203B41FA5}">
                      <a16:colId xmlns:a16="http://schemas.microsoft.com/office/drawing/2014/main" val="2092113911"/>
                    </a:ext>
                  </a:extLst>
                </a:gridCol>
                <a:gridCol w="4793338">
                  <a:extLst>
                    <a:ext uri="{9D8B030D-6E8A-4147-A177-3AD203B41FA5}">
                      <a16:colId xmlns:a16="http://schemas.microsoft.com/office/drawing/2014/main" val="1804037490"/>
                    </a:ext>
                  </a:extLst>
                </a:gridCol>
                <a:gridCol w="3287235">
                  <a:extLst>
                    <a:ext uri="{9D8B030D-6E8A-4147-A177-3AD203B41FA5}">
                      <a16:colId xmlns:a16="http://schemas.microsoft.com/office/drawing/2014/main" val="1167788953"/>
                    </a:ext>
                  </a:extLst>
                </a:gridCol>
              </a:tblGrid>
              <a:tr h="291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kern="1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Nº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kern="100" dirty="0">
                          <a:effectLst/>
                          <a:latin typeface="Roboto" panose="02000000000000000000" pitchFamily="2" charset="0"/>
                        </a:rPr>
                        <a:t>META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kern="100" dirty="0">
                          <a:effectLst/>
                          <a:latin typeface="Roboto" panose="02000000000000000000" pitchFamily="2" charset="0"/>
                        </a:rPr>
                        <a:t>AÇÕES PROGRAMADAS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kern="100" dirty="0">
                          <a:effectLst/>
                          <a:latin typeface="Roboto" panose="02000000000000000000" pitchFamily="2" charset="0"/>
                        </a:rPr>
                        <a:t>AÇÕES REALIZADAS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7995868"/>
                  </a:ext>
                </a:extLst>
              </a:tr>
              <a:tr h="1351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900" b="1" kern="100" dirty="0">
                          <a:effectLst/>
                          <a:latin typeface="Roboto" panose="02000000000000000000" pitchFamily="2" charset="0"/>
                        </a:rPr>
                        <a:t>07</a:t>
                      </a:r>
                      <a:endParaRPr lang="pt-BR" sz="9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00" kern="100" dirty="0">
                          <a:effectLst/>
                          <a:latin typeface="Roboto" panose="02000000000000000000" pitchFamily="2" charset="0"/>
                        </a:rPr>
                        <a:t>Capacitação anual dos profissionais para utilização dos Sistemas de Informação.</a:t>
                      </a:r>
                      <a:endParaRPr lang="pt-BR" sz="10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00" kern="100" dirty="0">
                          <a:effectLst/>
                          <a:latin typeface="Roboto" panose="02000000000000000000" pitchFamily="2" charset="0"/>
                        </a:rPr>
                        <a:t>Continuar com a capacitação e atualização dos profissionais que operam os sistemas de informação em todos os setores da SEMUS, afim de proporcionar uma utilização completa dos sistemas e obtendo assim informações exatas dos trabalhos realizados.</a:t>
                      </a:r>
                      <a:endParaRPr lang="pt-BR" sz="10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00" kern="100" dirty="0">
                          <a:effectLst/>
                          <a:latin typeface="Roboto" panose="02000000000000000000" pitchFamily="2" charset="0"/>
                        </a:rPr>
                        <a:t>Realizada capacitação da equipe do setor de TFD para implantação do módulo transporte.</a:t>
                      </a:r>
                      <a:endParaRPr lang="pt-BR" sz="1000" kern="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3432153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0BD478DF-CF97-F999-8A33-5D8DBA554A30}"/>
              </a:ext>
            </a:extLst>
          </p:cNvPr>
          <p:cNvSpPr txBox="1"/>
          <p:nvPr/>
        </p:nvSpPr>
        <p:spPr>
          <a:xfrm>
            <a:off x="582706" y="1389531"/>
            <a:ext cx="11026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Roboto" panose="02000000000000000000" pitchFamily="2" charset="0"/>
              </a:rPr>
              <a:t>DIRETRIZ 11 – Fortalecimento da Gestão de Trabalho e Educação Permanente em Saúde</a:t>
            </a:r>
            <a:endParaRPr lang="pt-BR" sz="1200" dirty="0">
              <a:latin typeface="Roboto" panose="02000000000000000000" pitchFamily="2" charset="0"/>
            </a:endParaRPr>
          </a:p>
          <a:p>
            <a:r>
              <a:rPr lang="pt-BR" sz="1200" b="1" dirty="0">
                <a:latin typeface="Roboto" panose="02000000000000000000" pitchFamily="2" charset="0"/>
              </a:rPr>
              <a:t>Objetivo: Manter e qualificar/capacitar os servidores da saúde.</a:t>
            </a:r>
            <a:endParaRPr lang="pt-BR" sz="1200" dirty="0">
              <a:latin typeface="Roboto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8F66396-B6C0-6928-F2F3-0705A0F8C399}"/>
              </a:ext>
            </a:extLst>
          </p:cNvPr>
          <p:cNvSpPr txBox="1"/>
          <p:nvPr/>
        </p:nvSpPr>
        <p:spPr>
          <a:xfrm>
            <a:off x="0" y="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TFD – GESTÃO DE METAS</a:t>
            </a:r>
          </a:p>
        </p:txBody>
      </p:sp>
    </p:spTree>
    <p:extLst>
      <p:ext uri="{BB962C8B-B14F-4D97-AF65-F5344CB8AC3E}">
        <p14:creationId xmlns:p14="http://schemas.microsoft.com/office/powerpoint/2010/main" val="4426124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4C944-2735-4FB6-F134-FA9A2A2E2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CE805BF6-DAB1-85B9-2573-B981D0C60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037869"/>
              </p:ext>
            </p:extLst>
          </p:nvPr>
        </p:nvGraphicFramePr>
        <p:xfrm>
          <a:off x="2492187" y="879886"/>
          <a:ext cx="7207624" cy="220845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072034">
                  <a:extLst>
                    <a:ext uri="{9D8B030D-6E8A-4147-A177-3AD203B41FA5}">
                      <a16:colId xmlns:a16="http://schemas.microsoft.com/office/drawing/2014/main" val="1662777240"/>
                    </a:ext>
                  </a:extLst>
                </a:gridCol>
                <a:gridCol w="2135590">
                  <a:extLst>
                    <a:ext uri="{9D8B030D-6E8A-4147-A177-3AD203B41FA5}">
                      <a16:colId xmlns:a16="http://schemas.microsoft.com/office/drawing/2014/main" val="137132724"/>
                    </a:ext>
                  </a:extLst>
                </a:gridCol>
              </a:tblGrid>
              <a:tr h="5286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prstClr val="black"/>
                          </a:solidFill>
                          <a:latin typeface="Roboto" panose="02000000000000000000" pitchFamily="2" charset="0"/>
                        </a:rPr>
                        <a:t>CONSULTAS ESPECIALIZADAS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Roboto" panose="02000000000000000000" pitchFamily="2" charset="0"/>
                        </a:rPr>
                        <a:t>QUANTIDADE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4108788"/>
                  </a:ext>
                </a:extLst>
              </a:tr>
              <a:tr h="575534"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Roboto" panose="02000000000000000000" pitchFamily="2" charset="0"/>
                        </a:rPr>
                        <a:t>Consultas especializadas atendidas fora do município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Roboto" panose="02000000000000000000" pitchFamily="2" charset="0"/>
                        </a:rPr>
                        <a:t>1.587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18752244"/>
                  </a:ext>
                </a:extLst>
              </a:tr>
              <a:tr h="575534"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Roboto" panose="02000000000000000000" pitchFamily="2" charset="0"/>
                        </a:rPr>
                        <a:t>Consultas especializadas atendidas no município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Roboto" panose="02000000000000000000" pitchFamily="2" charset="0"/>
                        </a:rPr>
                        <a:t>2.332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27346237"/>
                  </a:ext>
                </a:extLst>
              </a:tr>
              <a:tr h="528693">
                <a:tc>
                  <a:txBody>
                    <a:bodyPr/>
                    <a:lstStyle/>
                    <a:p>
                      <a:r>
                        <a:rPr lang="pt-BR" sz="1600" b="1" dirty="0">
                          <a:latin typeface="Roboto" panose="02000000000000000000" pitchFamily="2" charset="0"/>
                        </a:rPr>
                        <a:t>TOTAL DE CONSULTAS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Roboto" panose="02000000000000000000" pitchFamily="2" charset="0"/>
                        </a:rPr>
                        <a:t>3.919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50055772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68047E1-3210-6EC4-F982-7EED920834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806632"/>
              </p:ext>
            </p:extLst>
          </p:nvPr>
        </p:nvGraphicFramePr>
        <p:xfrm>
          <a:off x="2492187" y="3680012"/>
          <a:ext cx="7207624" cy="220845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281596">
                  <a:extLst>
                    <a:ext uri="{9D8B030D-6E8A-4147-A177-3AD203B41FA5}">
                      <a16:colId xmlns:a16="http://schemas.microsoft.com/office/drawing/2014/main" val="1662777240"/>
                    </a:ext>
                  </a:extLst>
                </a:gridCol>
                <a:gridCol w="1926028">
                  <a:extLst>
                    <a:ext uri="{9D8B030D-6E8A-4147-A177-3AD203B41FA5}">
                      <a16:colId xmlns:a16="http://schemas.microsoft.com/office/drawing/2014/main" val="137132724"/>
                    </a:ext>
                  </a:extLst>
                </a:gridCol>
              </a:tblGrid>
              <a:tr h="544825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Roboto" panose="02000000000000000000" pitchFamily="2" charset="0"/>
                        </a:rPr>
                        <a:t>CIRURGIAS REALIZADAS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Roboto" panose="02000000000000000000" pitchFamily="2" charset="0"/>
                        </a:rPr>
                        <a:t>QUANTIDADE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4108788"/>
                  </a:ext>
                </a:extLst>
              </a:tr>
              <a:tr h="525710"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Roboto" panose="02000000000000000000" pitchFamily="2" charset="0"/>
                        </a:rPr>
                        <a:t>Cirurgias de catarata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Roboto" panose="02000000000000000000" pitchFamily="2" charset="0"/>
                        </a:rPr>
                        <a:t>21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18752244"/>
                  </a:ext>
                </a:extLst>
              </a:tr>
              <a:tr h="544825"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Roboto" panose="02000000000000000000" pitchFamily="2" charset="0"/>
                        </a:rPr>
                        <a:t>Cirurgias de pterígio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27346237"/>
                  </a:ext>
                </a:extLst>
              </a:tr>
              <a:tr h="593095">
                <a:tc>
                  <a:txBody>
                    <a:bodyPr/>
                    <a:lstStyle/>
                    <a:p>
                      <a:r>
                        <a:rPr lang="pt-BR" sz="1600" b="1" dirty="0">
                          <a:latin typeface="Roboto" panose="02000000000000000000" pitchFamily="2" charset="0"/>
                        </a:rPr>
                        <a:t>Total de cirurgias oftalmológicas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Roboto" panose="02000000000000000000" pitchFamily="2" charset="0"/>
                        </a:rPr>
                        <a:t>21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50055772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9016384E-8141-5367-F1C9-35A2FF7A6DC8}"/>
              </a:ext>
            </a:extLst>
          </p:cNvPr>
          <p:cNvSpPr txBox="1"/>
          <p:nvPr/>
        </p:nvSpPr>
        <p:spPr>
          <a:xfrm>
            <a:off x="0" y="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TFD - </a:t>
            </a:r>
            <a:r>
              <a:rPr lang="pt-BR" sz="3200" b="1" dirty="0">
                <a:latin typeface="Roboto" panose="02000000000000000000" pitchFamily="2" charset="0"/>
              </a:rPr>
              <a:t>TRATAMENTO FORA DO DOMICÍLIO</a:t>
            </a:r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9428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2DFA1-583F-82C2-01C3-B3725D0CA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058D168-7B2C-D446-CBC8-BE4C6BB3A0C2}"/>
              </a:ext>
            </a:extLst>
          </p:cNvPr>
          <p:cNvSpPr txBox="1"/>
          <p:nvPr/>
        </p:nvSpPr>
        <p:spPr>
          <a:xfrm>
            <a:off x="1317813" y="64383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dirty="0">
              <a:solidFill>
                <a:prstClr val="black"/>
              </a:solidFill>
              <a:latin typeface="Roboto" panose="02000000000000000000" pitchFamily="2" charset="0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CB866E3-2E68-3D21-B20D-DC5F5AC0F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2400" dirty="0">
                <a:solidFill>
                  <a:prstClr val="black"/>
                </a:solidFill>
                <a:latin typeface="Roboto" panose="02000000000000000000" pitchFamily="2" charset="0"/>
              </a:rPr>
              <a:t>CONSULTAS ESPECIALIZADAS ATENDIDAS NO MUNICÍPIO</a:t>
            </a:r>
            <a:endParaRPr lang="pt-BR" sz="2400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2219217-DF5A-EE60-D993-11FB52C42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028" y="1881508"/>
            <a:ext cx="4459941" cy="4351338"/>
          </a:xfrm>
        </p:spPr>
        <p:txBody>
          <a:bodyPr>
            <a:normAutofit/>
          </a:bodyPr>
          <a:lstStyle/>
          <a:p>
            <a:r>
              <a:rPr lang="pt-BR" sz="1800" dirty="0"/>
              <a:t>Anestesiologia;</a:t>
            </a:r>
          </a:p>
          <a:p>
            <a:r>
              <a:rPr lang="pt-BR" sz="1800" dirty="0"/>
              <a:t>Cirurgia Geral;</a:t>
            </a:r>
          </a:p>
          <a:p>
            <a:r>
              <a:rPr lang="pt-BR" sz="1800" dirty="0"/>
              <a:t>Cirurgia Vascular;</a:t>
            </a:r>
          </a:p>
          <a:p>
            <a:r>
              <a:rPr lang="pt-BR" sz="1800" dirty="0"/>
              <a:t>Endocrinologia;</a:t>
            </a:r>
          </a:p>
          <a:p>
            <a:r>
              <a:rPr lang="pt-BR" sz="1800" dirty="0"/>
              <a:t>Gastroenterologia;</a:t>
            </a:r>
          </a:p>
          <a:p>
            <a:r>
              <a:rPr lang="pt-BR" sz="1800" dirty="0"/>
              <a:t>Nutricionista;</a:t>
            </a:r>
          </a:p>
          <a:p>
            <a:r>
              <a:rPr lang="pt-BR" sz="1800" dirty="0"/>
              <a:t>Oftalmologia – Adulto e Pediátrico;</a:t>
            </a:r>
          </a:p>
          <a:p>
            <a:r>
              <a:rPr lang="pt-BR" sz="1800" dirty="0"/>
              <a:t>Ortopedia;</a:t>
            </a:r>
          </a:p>
          <a:p>
            <a:r>
              <a:rPr lang="pt-BR" sz="1800" dirty="0"/>
              <a:t>Psiquiatria;</a:t>
            </a:r>
          </a:p>
          <a:p>
            <a:r>
              <a:rPr lang="pt-BR" sz="1800" dirty="0"/>
              <a:t>Psicólogo.</a:t>
            </a:r>
          </a:p>
          <a:p>
            <a:endParaRPr lang="pt-BR" sz="1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490C9D6-AFFD-D52D-5947-F8C618856D91}"/>
              </a:ext>
            </a:extLst>
          </p:cNvPr>
          <p:cNvSpPr txBox="1"/>
          <p:nvPr/>
        </p:nvSpPr>
        <p:spPr>
          <a:xfrm>
            <a:off x="0" y="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TFD - </a:t>
            </a:r>
            <a:r>
              <a:rPr lang="pt-BR" sz="3200" b="1" dirty="0">
                <a:latin typeface="Roboto" panose="02000000000000000000" pitchFamily="2" charset="0"/>
              </a:rPr>
              <a:t>TRATAMENTO FORA DO DOMICÍLIO</a:t>
            </a:r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80320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E12BB-C109-8386-E5A3-E9C4B288C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3DA4A59-1ECC-1F06-FE21-F781F7A96909}"/>
              </a:ext>
            </a:extLst>
          </p:cNvPr>
          <p:cNvSpPr txBox="1"/>
          <p:nvPr/>
        </p:nvSpPr>
        <p:spPr>
          <a:xfrm>
            <a:off x="1317813" y="64383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dirty="0">
              <a:solidFill>
                <a:prstClr val="black"/>
              </a:solidFill>
              <a:latin typeface="Roboto" panose="02000000000000000000" pitchFamily="2" charset="0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771B5FB-9AA3-E712-38F2-715AD3301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603"/>
            <a:ext cx="12192000" cy="585134"/>
          </a:xfrm>
        </p:spPr>
        <p:txBody>
          <a:bodyPr>
            <a:normAutofit/>
          </a:bodyPr>
          <a:lstStyle/>
          <a:p>
            <a:pPr algn="ctr"/>
            <a:r>
              <a:rPr lang="pt-BR" sz="2400" dirty="0">
                <a:solidFill>
                  <a:prstClr val="black"/>
                </a:solidFill>
                <a:latin typeface="Roboto" panose="02000000000000000000" pitchFamily="2" charset="0"/>
              </a:rPr>
              <a:t>CONSULTAS ESPECIALIZADAS EXTERNAS</a:t>
            </a:r>
            <a:endParaRPr lang="pt-BR" sz="24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8D6778B-570B-7DF9-1D7A-5E6FA6DAE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34671" y="1547254"/>
            <a:ext cx="3886200" cy="4486274"/>
          </a:xfrm>
        </p:spPr>
        <p:txBody>
          <a:bodyPr>
            <a:normAutofit fontScale="92500" lnSpcReduction="20000"/>
          </a:bodyPr>
          <a:lstStyle/>
          <a:p>
            <a:r>
              <a:rPr lang="pt-BR" sz="1400" dirty="0"/>
              <a:t>Alergologia e Imunologia – Adulto e Pediátrico;</a:t>
            </a:r>
          </a:p>
          <a:p>
            <a:r>
              <a:rPr lang="pt-BR" sz="1400" dirty="0"/>
              <a:t>Cardiologia – Adulto e Pediátrico;</a:t>
            </a:r>
          </a:p>
          <a:p>
            <a:r>
              <a:rPr lang="pt-BR" sz="1400" dirty="0"/>
              <a:t>Cirurgia Geral – Adulto e Pediátrico;</a:t>
            </a:r>
          </a:p>
          <a:p>
            <a:r>
              <a:rPr lang="pt-BR" sz="1400" dirty="0"/>
              <a:t>Cirurgia Plástica;</a:t>
            </a:r>
          </a:p>
          <a:p>
            <a:r>
              <a:rPr lang="pt-BR" sz="1400" dirty="0"/>
              <a:t>Cirurgia Vascular;</a:t>
            </a:r>
          </a:p>
          <a:p>
            <a:r>
              <a:rPr lang="pt-BR" sz="1400" dirty="0"/>
              <a:t>Coloproctologia;</a:t>
            </a:r>
          </a:p>
          <a:p>
            <a:r>
              <a:rPr lang="pt-BR" sz="1400" dirty="0"/>
              <a:t>Deficiência Auditiva;</a:t>
            </a:r>
          </a:p>
          <a:p>
            <a:r>
              <a:rPr lang="pt-BR" sz="1400" dirty="0"/>
              <a:t>Dermatologia – Adulto e Pediátrico;</a:t>
            </a:r>
          </a:p>
          <a:p>
            <a:r>
              <a:rPr lang="pt-BR" sz="1400" dirty="0"/>
              <a:t>Endocrinologia – Adulto e Pediátrico;</a:t>
            </a:r>
          </a:p>
          <a:p>
            <a:r>
              <a:rPr lang="pt-BR" sz="1400" dirty="0"/>
              <a:t>Gastroenterologia – Adulto e Pediátrico;-</a:t>
            </a:r>
          </a:p>
          <a:p>
            <a:r>
              <a:rPr lang="pt-BR" sz="1400" dirty="0"/>
              <a:t>Ginecologia clínica;</a:t>
            </a:r>
          </a:p>
          <a:p>
            <a:r>
              <a:rPr lang="pt-BR" sz="1400" dirty="0"/>
              <a:t>Ginecologia Cirúrgica;</a:t>
            </a:r>
          </a:p>
          <a:p>
            <a:r>
              <a:rPr lang="pt-BR" sz="1400" dirty="0"/>
              <a:t>Hematologia – Adulto e Pediátrico;</a:t>
            </a:r>
          </a:p>
          <a:p>
            <a:r>
              <a:rPr lang="pt-BR" sz="1400" dirty="0"/>
              <a:t>Hepatologia;</a:t>
            </a:r>
          </a:p>
          <a:p>
            <a:r>
              <a:rPr lang="pt-BR" sz="1400" dirty="0"/>
              <a:t>Infectologia – Adulto e Pediátrico;</a:t>
            </a:r>
          </a:p>
          <a:p>
            <a:r>
              <a:rPr lang="pt-BR" sz="1400" dirty="0"/>
              <a:t>Mastologia;</a:t>
            </a:r>
          </a:p>
          <a:p>
            <a:endParaRPr lang="pt-BR" sz="900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AEF2CEE1-4B33-3DA6-4B79-A48310E40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8597" y="1547254"/>
            <a:ext cx="3886200" cy="4486274"/>
          </a:xfrm>
        </p:spPr>
        <p:txBody>
          <a:bodyPr>
            <a:normAutofit fontScale="92500" lnSpcReduction="20000"/>
          </a:bodyPr>
          <a:lstStyle/>
          <a:p>
            <a:r>
              <a:rPr lang="pt-BR" sz="1400" dirty="0"/>
              <a:t>Nefrologia – Adulto e Pediátrico;</a:t>
            </a:r>
          </a:p>
          <a:p>
            <a:r>
              <a:rPr lang="pt-BR" sz="1400" dirty="0"/>
              <a:t>Neurocirurgia – Adulto e Pediátrico;</a:t>
            </a:r>
          </a:p>
          <a:p>
            <a:r>
              <a:rPr lang="pt-BR" sz="1400" dirty="0"/>
              <a:t>Neurologia – Adulto e Pediátrico;</a:t>
            </a:r>
          </a:p>
          <a:p>
            <a:r>
              <a:rPr lang="pt-BR" sz="1400" dirty="0"/>
              <a:t>Obstetrícia Alto Risco;</a:t>
            </a:r>
          </a:p>
          <a:p>
            <a:r>
              <a:rPr lang="pt-BR" sz="1400" dirty="0"/>
              <a:t>Odontologia Hospitalar;</a:t>
            </a:r>
          </a:p>
          <a:p>
            <a:r>
              <a:rPr lang="pt-BR" sz="1400" dirty="0"/>
              <a:t>Oftalmologia – Adulto e Pediátrico;</a:t>
            </a:r>
          </a:p>
          <a:p>
            <a:r>
              <a:rPr lang="pt-BR" sz="1400" dirty="0"/>
              <a:t>Oncologia – Adulto e Pediátrico;</a:t>
            </a:r>
          </a:p>
          <a:p>
            <a:r>
              <a:rPr lang="pt-BR" sz="1400" dirty="0"/>
              <a:t>Ortopedia – Adulto e Pediátrico;</a:t>
            </a:r>
          </a:p>
          <a:p>
            <a:r>
              <a:rPr lang="pt-BR" sz="1400" dirty="0"/>
              <a:t>Ortopedia – Órtese e Prótese;</a:t>
            </a:r>
          </a:p>
          <a:p>
            <a:r>
              <a:rPr lang="pt-BR" sz="1400" dirty="0"/>
              <a:t>Otorrinolaringologia – Adulto e Pediátrico;</a:t>
            </a:r>
          </a:p>
          <a:p>
            <a:r>
              <a:rPr lang="pt-BR" sz="1400" dirty="0"/>
              <a:t>Pediatria – Alto Risco;</a:t>
            </a:r>
          </a:p>
          <a:p>
            <a:r>
              <a:rPr lang="pt-BR" sz="1400" dirty="0"/>
              <a:t>Pneumologia – Adulto e Pediátrico;</a:t>
            </a:r>
          </a:p>
          <a:p>
            <a:r>
              <a:rPr lang="pt-BR" sz="1400" dirty="0"/>
              <a:t>Psiquiatria;</a:t>
            </a:r>
          </a:p>
          <a:p>
            <a:r>
              <a:rPr lang="pt-BR" sz="1400" dirty="0"/>
              <a:t>Reumatologia – Adulto e Pediátrico;</a:t>
            </a:r>
          </a:p>
          <a:p>
            <a:r>
              <a:rPr lang="pt-BR" sz="1400" dirty="0"/>
              <a:t>Reabilitação Física;</a:t>
            </a:r>
          </a:p>
          <a:p>
            <a:r>
              <a:rPr lang="pt-BR" sz="1400" dirty="0"/>
              <a:t>Urologia – Adulto e Pediátrico;</a:t>
            </a:r>
          </a:p>
          <a:p>
            <a:endParaRPr lang="pt-BR" sz="9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E0429EF-D5E8-5108-7069-F6E1AD3A8521}"/>
              </a:ext>
            </a:extLst>
          </p:cNvPr>
          <p:cNvSpPr txBox="1"/>
          <p:nvPr/>
        </p:nvSpPr>
        <p:spPr>
          <a:xfrm>
            <a:off x="0" y="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TFD - </a:t>
            </a:r>
            <a:r>
              <a:rPr lang="pt-BR" sz="3200" b="1" dirty="0">
                <a:latin typeface="Roboto" panose="02000000000000000000" pitchFamily="2" charset="0"/>
              </a:rPr>
              <a:t>TRATAMENTO FORA DO DOMICÍLIO</a:t>
            </a:r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69861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BD818-A06F-3D67-3333-F0BB9344F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7B92759-76C3-00D5-42E4-117024C82769}"/>
              </a:ext>
            </a:extLst>
          </p:cNvPr>
          <p:cNvSpPr txBox="1"/>
          <p:nvPr/>
        </p:nvSpPr>
        <p:spPr>
          <a:xfrm>
            <a:off x="1317813" y="64383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dirty="0">
              <a:solidFill>
                <a:prstClr val="black"/>
              </a:solidFill>
              <a:latin typeface="Roboto" panose="02000000000000000000" pitchFamily="2" charset="0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18E1D4D-0C92-845E-23B5-ABE01155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3170"/>
            <a:ext cx="12192000" cy="677518"/>
          </a:xfrm>
        </p:spPr>
        <p:txBody>
          <a:bodyPr>
            <a:normAutofit/>
          </a:bodyPr>
          <a:lstStyle/>
          <a:p>
            <a:pPr algn="ctr"/>
            <a:r>
              <a:rPr lang="pt-BR" sz="3600" dirty="0">
                <a:solidFill>
                  <a:prstClr val="black"/>
                </a:solidFill>
                <a:latin typeface="Roboto" panose="02000000000000000000" pitchFamily="2" charset="0"/>
              </a:rPr>
              <a:t>AGENDAMENTO DE EXAMES</a:t>
            </a:r>
            <a:endParaRPr lang="pt-BR" sz="36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8C98789-1615-F233-7C26-84F5EE6005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5900" y="2087670"/>
            <a:ext cx="2442882" cy="4351338"/>
          </a:xfrm>
        </p:spPr>
        <p:txBody>
          <a:bodyPr>
            <a:normAutofit fontScale="62500" lnSpcReduction="20000"/>
          </a:bodyPr>
          <a:lstStyle/>
          <a:p>
            <a:r>
              <a:rPr lang="pt-BR" dirty="0" err="1"/>
              <a:t>Angiorressonância</a:t>
            </a:r>
            <a:endParaRPr lang="pt-BR" dirty="0"/>
          </a:p>
          <a:p>
            <a:r>
              <a:rPr lang="pt-BR" dirty="0"/>
              <a:t>Angiotomografia</a:t>
            </a:r>
          </a:p>
          <a:p>
            <a:r>
              <a:rPr lang="pt-BR" dirty="0"/>
              <a:t>Audiometria</a:t>
            </a:r>
          </a:p>
          <a:p>
            <a:r>
              <a:rPr lang="pt-BR" dirty="0"/>
              <a:t>Densitometria</a:t>
            </a:r>
          </a:p>
          <a:p>
            <a:r>
              <a:rPr lang="pt-BR" dirty="0"/>
              <a:t>Cintilografia</a:t>
            </a:r>
          </a:p>
          <a:p>
            <a:r>
              <a:rPr lang="pt-BR" dirty="0"/>
              <a:t>Colonoscopia</a:t>
            </a:r>
          </a:p>
          <a:p>
            <a:r>
              <a:rPr lang="pt-BR" dirty="0"/>
              <a:t>Endoscopia</a:t>
            </a:r>
          </a:p>
          <a:p>
            <a:r>
              <a:rPr lang="pt-BR" dirty="0"/>
              <a:t>Ecocardiograma</a:t>
            </a:r>
          </a:p>
          <a:p>
            <a:r>
              <a:rPr lang="pt-BR" dirty="0"/>
              <a:t>Ecodoppler</a:t>
            </a:r>
          </a:p>
          <a:p>
            <a:r>
              <a:rPr lang="pt-BR" dirty="0"/>
              <a:t>Eletroencefalograma</a:t>
            </a:r>
          </a:p>
          <a:p>
            <a:r>
              <a:rPr lang="pt-BR" dirty="0"/>
              <a:t>Eletroneuromiografia</a:t>
            </a:r>
          </a:p>
          <a:p>
            <a:r>
              <a:rPr lang="pt-BR" dirty="0" err="1"/>
              <a:t>Holter</a:t>
            </a:r>
            <a:r>
              <a:rPr lang="pt-BR" dirty="0"/>
              <a:t> 24 horas</a:t>
            </a:r>
          </a:p>
          <a:p>
            <a:r>
              <a:rPr lang="pt-BR" dirty="0" err="1"/>
              <a:t>Impedanciometria</a:t>
            </a:r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BE82388B-EDEA-7C07-7E69-A92AB99C4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28782" y="2112702"/>
            <a:ext cx="3034553" cy="4351338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Mamografia</a:t>
            </a:r>
          </a:p>
          <a:p>
            <a:r>
              <a:rPr lang="pt-BR" dirty="0"/>
              <a:t>Mapa 24 horas</a:t>
            </a:r>
          </a:p>
          <a:p>
            <a:r>
              <a:rPr lang="pt-BR" dirty="0"/>
              <a:t>PAAF – Biópsia de </a:t>
            </a:r>
            <a:r>
              <a:rPr lang="pt-BR" dirty="0" err="1"/>
              <a:t>Tireóide</a:t>
            </a:r>
            <a:endParaRPr lang="pt-BR" dirty="0"/>
          </a:p>
          <a:p>
            <a:r>
              <a:rPr lang="pt-BR" dirty="0"/>
              <a:t>Radiologia com laudo</a:t>
            </a:r>
          </a:p>
          <a:p>
            <a:r>
              <a:rPr lang="pt-BR" dirty="0"/>
              <a:t>Ressonância Magnética</a:t>
            </a:r>
          </a:p>
          <a:p>
            <a:r>
              <a:rPr lang="pt-BR" dirty="0"/>
              <a:t>Teste de Esforço</a:t>
            </a:r>
          </a:p>
          <a:p>
            <a:r>
              <a:rPr lang="pt-BR" dirty="0"/>
              <a:t>Tomografia Computadorizada</a:t>
            </a:r>
          </a:p>
          <a:p>
            <a:r>
              <a:rPr lang="pt-BR" dirty="0"/>
              <a:t>Ultrassonografia Obstétrica</a:t>
            </a:r>
          </a:p>
          <a:p>
            <a:r>
              <a:rPr lang="pt-BR" dirty="0"/>
              <a:t>Ultrassonografia geral</a:t>
            </a:r>
          </a:p>
          <a:p>
            <a:r>
              <a:rPr lang="pt-BR" dirty="0"/>
              <a:t>Retossigmoidoscopia</a:t>
            </a:r>
          </a:p>
          <a:p>
            <a:r>
              <a:rPr lang="pt-BR" dirty="0"/>
              <a:t>Teste Urodinâmico</a:t>
            </a:r>
          </a:p>
          <a:p>
            <a:r>
              <a:rPr lang="pt-BR" dirty="0"/>
              <a:t>Polissonografia</a:t>
            </a:r>
          </a:p>
          <a:p>
            <a:r>
              <a:rPr lang="pt-BR" dirty="0" err="1"/>
              <a:t>Videolaringoscopia</a:t>
            </a:r>
            <a:endParaRPr lang="pt-BR" dirty="0"/>
          </a:p>
          <a:p>
            <a:endParaRPr lang="pt-BR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526A9ED-F560-F924-C1C1-4C4359BDA9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671523"/>
              </p:ext>
            </p:extLst>
          </p:nvPr>
        </p:nvGraphicFramePr>
        <p:xfrm>
          <a:off x="7315200" y="2920029"/>
          <a:ext cx="4572000" cy="101794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662777240"/>
                    </a:ext>
                  </a:extLst>
                </a:gridCol>
              </a:tblGrid>
              <a:tr h="5089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Roboto" panose="02000000000000000000" pitchFamily="2" charset="0"/>
                        </a:rPr>
                        <a:t>TOTAL DE EXAMES AGENDADOS NO PERÍODO: </a:t>
                      </a:r>
                    </a:p>
                    <a:p>
                      <a:pPr algn="l"/>
                      <a:endParaRPr lang="pt-BR" sz="800" dirty="0">
                        <a:latin typeface="Roboto" panose="02000000000000000000" pitchFamily="2" charset="0"/>
                      </a:endParaRP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3814108788"/>
                  </a:ext>
                </a:extLst>
              </a:tr>
              <a:tr h="50897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Roboto" panose="02000000000000000000" pitchFamily="2" charset="0"/>
                        </a:rPr>
                        <a:t>2.601 exames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18752244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3F53B4C4-078A-53A7-0DEC-5CDBF5AF9588}"/>
              </a:ext>
            </a:extLst>
          </p:cNvPr>
          <p:cNvSpPr txBox="1"/>
          <p:nvPr/>
        </p:nvSpPr>
        <p:spPr>
          <a:xfrm>
            <a:off x="0" y="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TFD - </a:t>
            </a:r>
            <a:r>
              <a:rPr lang="pt-BR" sz="3200" b="1" dirty="0">
                <a:latin typeface="Roboto" panose="02000000000000000000" pitchFamily="2" charset="0"/>
              </a:rPr>
              <a:t>TRATAMENTO FORA DO DOMICÍLIO</a:t>
            </a:r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7387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CDEB4-15DC-D749-ADB9-FE333CDA0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1014BA4-14B3-7BCB-863B-BA0BB0D9AC44}"/>
              </a:ext>
            </a:extLst>
          </p:cNvPr>
          <p:cNvSpPr txBox="1"/>
          <p:nvPr/>
        </p:nvSpPr>
        <p:spPr>
          <a:xfrm>
            <a:off x="1524001" y="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>
                <a:latin typeface="Roboto" panose="02000000000000000000" pitchFamily="2" charset="0"/>
              </a:rPr>
              <a:t>SETOR DE TRATAMENTO FORA DO DOMICÍLIO – TFD E TRANSPORTE SANITÁRIO</a:t>
            </a:r>
            <a:endParaRPr lang="pt-BR" b="1" dirty="0">
              <a:solidFill>
                <a:prstClr val="black"/>
              </a:solidFill>
              <a:latin typeface="Roboto" panose="02000000000000000000" pitchFamily="2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E91C985F-B455-E21B-D5DE-A20CA1F3D9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418557"/>
              </p:ext>
            </p:extLst>
          </p:nvPr>
        </p:nvGraphicFramePr>
        <p:xfrm>
          <a:off x="1754840" y="1974911"/>
          <a:ext cx="8222878" cy="108562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222878">
                  <a:extLst>
                    <a:ext uri="{9D8B030D-6E8A-4147-A177-3AD203B41FA5}">
                      <a16:colId xmlns:a16="http://schemas.microsoft.com/office/drawing/2014/main" val="1662777240"/>
                    </a:ext>
                  </a:extLst>
                </a:gridCol>
              </a:tblGrid>
              <a:tr h="5428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latin typeface="Roboto" panose="02000000000000000000" pitchFamily="2" charset="0"/>
                        </a:rPr>
                        <a:t>AGENDAMENTOS NO PERÍODO – CONSULTAS E EXAMES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13137298"/>
                  </a:ext>
                </a:extLst>
              </a:tr>
              <a:tr h="542813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Roboto" panose="02000000000000000000" pitchFamily="2" charset="0"/>
                        </a:rPr>
                        <a:t>6.520 agendamentos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18752244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DFFA9761-C1A0-8926-9114-9C8258B27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823674"/>
              </p:ext>
            </p:extLst>
          </p:nvPr>
        </p:nvGraphicFramePr>
        <p:xfrm>
          <a:off x="1754840" y="3562557"/>
          <a:ext cx="8222878" cy="108562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222878">
                  <a:extLst>
                    <a:ext uri="{9D8B030D-6E8A-4147-A177-3AD203B41FA5}">
                      <a16:colId xmlns:a16="http://schemas.microsoft.com/office/drawing/2014/main" val="1662777240"/>
                    </a:ext>
                  </a:extLst>
                </a:gridCol>
              </a:tblGrid>
              <a:tr h="5428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latin typeface="Roboto" panose="02000000000000000000" pitchFamily="2" charset="0"/>
                        </a:rPr>
                        <a:t>ATENDIMENTOS REALIZADOS NO BALCÃO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13137298"/>
                  </a:ext>
                </a:extLst>
              </a:tr>
              <a:tr h="542813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Roboto" panose="02000000000000000000" pitchFamily="2" charset="0"/>
                        </a:rPr>
                        <a:t>17.646 atendimentos individuais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18752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97943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A7B44-8D20-33DC-C2EB-9AA1F1CBA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726E2EC-CA6F-82F7-71D0-0082110E0195}"/>
              </a:ext>
            </a:extLst>
          </p:cNvPr>
          <p:cNvSpPr txBox="1"/>
          <p:nvPr/>
        </p:nvSpPr>
        <p:spPr>
          <a:xfrm>
            <a:off x="1524001" y="72536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prstClr val="black"/>
                </a:solidFill>
                <a:latin typeface="Roboto" panose="02000000000000000000" pitchFamily="2" charset="0"/>
              </a:rPr>
              <a:t>TRANSPORTE DE PACIENTES 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B7C41883-8883-C4FC-BDDF-8DF4464ECA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463982"/>
              </p:ext>
            </p:extLst>
          </p:nvPr>
        </p:nvGraphicFramePr>
        <p:xfrm>
          <a:off x="2904565" y="1543050"/>
          <a:ext cx="6544236" cy="37719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272118">
                  <a:extLst>
                    <a:ext uri="{9D8B030D-6E8A-4147-A177-3AD203B41FA5}">
                      <a16:colId xmlns:a16="http://schemas.microsoft.com/office/drawing/2014/main" val="1809470880"/>
                    </a:ext>
                  </a:extLst>
                </a:gridCol>
                <a:gridCol w="3272118">
                  <a:extLst>
                    <a:ext uri="{9D8B030D-6E8A-4147-A177-3AD203B41FA5}">
                      <a16:colId xmlns:a16="http://schemas.microsoft.com/office/drawing/2014/main" val="16627772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600" b="1" kern="12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MUNICÍPIOS: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pt-BR" sz="1600" b="0" kern="12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41087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600" b="0" kern="12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ARAPOTI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1875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dirty="0">
                          <a:latin typeface="Roboto" panose="02000000000000000000" pitchFamily="2" charset="0"/>
                        </a:rPr>
                        <a:t>CASTRO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27346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dirty="0">
                          <a:latin typeface="Roboto" panose="02000000000000000000" pitchFamily="2" charset="0"/>
                        </a:rPr>
                        <a:t>CARLÓPOLIS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23760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Roboto" panose="02000000000000000000" pitchFamily="2" charset="0"/>
                        </a:rPr>
                        <a:t>CURITIBA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50055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dirty="0">
                          <a:latin typeface="Roboto" panose="02000000000000000000" pitchFamily="2" charset="0"/>
                        </a:rPr>
                        <a:t>CAMPO LARGO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4826332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dirty="0">
                          <a:latin typeface="Roboto" panose="02000000000000000000" pitchFamily="2" charset="0"/>
                        </a:rPr>
                        <a:t>COLOMBO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61166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dirty="0">
                          <a:latin typeface="Roboto" panose="02000000000000000000" pitchFamily="2" charset="0"/>
                        </a:rPr>
                        <a:t>GUARAPUAVA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654918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dirty="0">
                          <a:latin typeface="Roboto" panose="02000000000000000000" pitchFamily="2" charset="0"/>
                        </a:rPr>
                        <a:t>LONDRINA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13277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b="1" dirty="0">
                        <a:latin typeface="Roboto" panose="02000000000000000000" pitchFamily="2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dirty="0">
                          <a:latin typeface="Roboto" panose="02000000000000000000" pitchFamily="2" charset="0"/>
                        </a:rPr>
                        <a:t>PONTA GROSSA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8454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latin typeface="Roboto" panose="02000000000000000000" pitchFamily="2" charset="0"/>
                        </a:rPr>
                        <a:t>TOTAL: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>
                          <a:latin typeface="Roboto" panose="02000000000000000000" pitchFamily="2" charset="0"/>
                        </a:rPr>
                        <a:t>1.030 VIAGENS</a:t>
                      </a:r>
                    </a:p>
                    <a:p>
                      <a:pPr algn="l"/>
                      <a:r>
                        <a:rPr lang="pt-BR" sz="1800" b="1" dirty="0"/>
                        <a:t>9.093 PACIENTES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525036665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3C7E4AC8-F30A-409F-167F-ABA9931F0DFB}"/>
              </a:ext>
            </a:extLst>
          </p:cNvPr>
          <p:cNvSpPr txBox="1"/>
          <p:nvPr/>
        </p:nvSpPr>
        <p:spPr>
          <a:xfrm>
            <a:off x="0" y="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TFD - </a:t>
            </a:r>
            <a:r>
              <a:rPr lang="pt-BR" sz="3200" b="1" dirty="0">
                <a:latin typeface="Roboto" panose="02000000000000000000" pitchFamily="2" charset="0"/>
              </a:rPr>
              <a:t>TRATAMENTO FORA DO DOMICÍLIO</a:t>
            </a:r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4359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2B295-5F51-E884-6A47-1573AA7D4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DFC7308-C6AA-F58D-6110-81FE5C83FDDB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448235" y="822931"/>
            <a:ext cx="10883153" cy="58019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endParaRPr lang="pt-BR" sz="1477" dirty="0">
              <a:solidFill>
                <a:schemeClr val="tx1"/>
              </a:solidFill>
              <a:latin typeface="Roboto" panose="02000000000000000000" pitchFamily="2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pt-BR" sz="1477" dirty="0">
              <a:solidFill>
                <a:schemeClr val="tx1"/>
              </a:solidFill>
              <a:latin typeface="Roboto" panose="02000000000000000000" pitchFamily="2" charset="0"/>
            </a:endParaRPr>
          </a:p>
        </p:txBody>
      </p:sp>
      <p:sp>
        <p:nvSpPr>
          <p:cNvPr id="3" name="Título 8">
            <a:extLst>
              <a:ext uri="{FF2B5EF4-FFF2-40B4-BE49-F238E27FC236}">
                <a16:creationId xmlns:a16="http://schemas.microsoft.com/office/drawing/2014/main" id="{0A2A139C-379C-424D-396B-2DB08AF6E32A}"/>
              </a:ext>
            </a:extLst>
          </p:cNvPr>
          <p:cNvSpPr txBox="1">
            <a:spLocks/>
          </p:cNvSpPr>
          <p:nvPr/>
        </p:nvSpPr>
        <p:spPr>
          <a:xfrm>
            <a:off x="1524001" y="-1"/>
            <a:ext cx="9143999" cy="68339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C00000"/>
                </a:solidFill>
              </a:rPr>
              <a:t>GESTÃO DO TRABALHO</a:t>
            </a:r>
            <a:endParaRPr lang="pt-BR" sz="3600" dirty="0">
              <a:solidFill>
                <a:srgbClr val="C00000"/>
              </a:solidFill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11E4747-BA9B-CB78-47CC-F9DE4DAFC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720243"/>
              </p:ext>
            </p:extLst>
          </p:nvPr>
        </p:nvGraphicFramePr>
        <p:xfrm>
          <a:off x="448235" y="821108"/>
          <a:ext cx="11044512" cy="502387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67436">
                  <a:extLst>
                    <a:ext uri="{9D8B030D-6E8A-4147-A177-3AD203B41FA5}">
                      <a16:colId xmlns:a16="http://schemas.microsoft.com/office/drawing/2014/main" val="3963488524"/>
                    </a:ext>
                  </a:extLst>
                </a:gridCol>
                <a:gridCol w="1326776">
                  <a:extLst>
                    <a:ext uri="{9D8B030D-6E8A-4147-A177-3AD203B41FA5}">
                      <a16:colId xmlns:a16="http://schemas.microsoft.com/office/drawing/2014/main" val="3597453704"/>
                    </a:ext>
                  </a:extLst>
                </a:gridCol>
                <a:gridCol w="860612">
                  <a:extLst>
                    <a:ext uri="{9D8B030D-6E8A-4147-A177-3AD203B41FA5}">
                      <a16:colId xmlns:a16="http://schemas.microsoft.com/office/drawing/2014/main" val="1831797529"/>
                    </a:ext>
                  </a:extLst>
                </a:gridCol>
                <a:gridCol w="1380565">
                  <a:extLst>
                    <a:ext uri="{9D8B030D-6E8A-4147-A177-3AD203B41FA5}">
                      <a16:colId xmlns:a16="http://schemas.microsoft.com/office/drawing/2014/main" val="3143044522"/>
                    </a:ext>
                  </a:extLst>
                </a:gridCol>
                <a:gridCol w="1030941">
                  <a:extLst>
                    <a:ext uri="{9D8B030D-6E8A-4147-A177-3AD203B41FA5}">
                      <a16:colId xmlns:a16="http://schemas.microsoft.com/office/drawing/2014/main" val="325836170"/>
                    </a:ext>
                  </a:extLst>
                </a:gridCol>
                <a:gridCol w="1344706">
                  <a:extLst>
                    <a:ext uri="{9D8B030D-6E8A-4147-A177-3AD203B41FA5}">
                      <a16:colId xmlns:a16="http://schemas.microsoft.com/office/drawing/2014/main" val="2231154149"/>
                    </a:ext>
                  </a:extLst>
                </a:gridCol>
                <a:gridCol w="1156447">
                  <a:extLst>
                    <a:ext uri="{9D8B030D-6E8A-4147-A177-3AD203B41FA5}">
                      <a16:colId xmlns:a16="http://schemas.microsoft.com/office/drawing/2014/main" val="3823926558"/>
                    </a:ext>
                  </a:extLst>
                </a:gridCol>
                <a:gridCol w="1344706">
                  <a:extLst>
                    <a:ext uri="{9D8B030D-6E8A-4147-A177-3AD203B41FA5}">
                      <a16:colId xmlns:a16="http://schemas.microsoft.com/office/drawing/2014/main" val="245903875"/>
                    </a:ext>
                  </a:extLst>
                </a:gridCol>
                <a:gridCol w="932323">
                  <a:extLst>
                    <a:ext uri="{9D8B030D-6E8A-4147-A177-3AD203B41FA5}">
                      <a16:colId xmlns:a16="http://schemas.microsoft.com/office/drawing/2014/main" val="3084919987"/>
                    </a:ext>
                  </a:extLst>
                </a:gridCol>
              </a:tblGrid>
              <a:tr h="51264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CLÍNICA MUNICIPAL DE FISIOTERAPIA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CAPS – CENTRO DE ATENÇÃO PSICOSSOCIAL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CENTRO MUNICIPAL DE CASTRAÇÂO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POSTO DE ATENDIMENTO DO DISTRITO INDUSTRIAL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228852"/>
                  </a:ext>
                </a:extLst>
              </a:tr>
              <a:tr h="30758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CARGO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VÍNCULO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VÍNCULO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VÍNCULO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VÍNCULO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4269042"/>
                  </a:ext>
                </a:extLst>
              </a:tr>
              <a:tr h="512641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Agente Administrativo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9388904"/>
                  </a:ext>
                </a:extLst>
              </a:tr>
              <a:tr h="3075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Assistente Social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1061190"/>
                  </a:ext>
                </a:extLst>
              </a:tr>
              <a:tr h="512641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Auxiliar de Serviços Gerais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4082619"/>
                  </a:ext>
                </a:extLst>
              </a:tr>
              <a:tr h="512641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Diretor de Departamento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Comissionado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Comissionado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Comissionado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Comissionado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5390778"/>
                  </a:ext>
                </a:extLst>
              </a:tr>
              <a:tr h="3075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Enfermeiro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3836889"/>
                  </a:ext>
                </a:extLst>
              </a:tr>
              <a:tr h="3075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Fisioterapeuta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1261682"/>
                  </a:ext>
                </a:extLst>
              </a:tr>
              <a:tr h="3075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Médico Veterinário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4354158"/>
                  </a:ext>
                </a:extLst>
              </a:tr>
              <a:tr h="3075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Psicólogo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4172783"/>
                  </a:ext>
                </a:extLst>
              </a:tr>
              <a:tr h="3075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Recepcionista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7223570"/>
                  </a:ext>
                </a:extLst>
              </a:tr>
              <a:tr h="512641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Técnico de Enfermagem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7984313"/>
                  </a:ext>
                </a:extLst>
              </a:tr>
              <a:tr h="3075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140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99106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0E46F-3CDD-BF05-3583-98ECAB3EB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2A0D15D-F66C-34AC-AAC1-0FCA29865E99}"/>
              </a:ext>
            </a:extLst>
          </p:cNvPr>
          <p:cNvSpPr txBox="1"/>
          <p:nvPr/>
        </p:nvSpPr>
        <p:spPr>
          <a:xfrm>
            <a:off x="1524000" y="2921169"/>
            <a:ext cx="9144000" cy="1015663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C00000"/>
                </a:solidFill>
                <a:latin typeface="Bebas Neue" panose="020B0606020202050201" pitchFamily="34" charset="0"/>
              </a:rPr>
              <a:t>Ambulatório de especialidades</a:t>
            </a:r>
          </a:p>
        </p:txBody>
      </p:sp>
    </p:spTree>
    <p:extLst>
      <p:ext uri="{BB962C8B-B14F-4D97-AF65-F5344CB8AC3E}">
        <p14:creationId xmlns:p14="http://schemas.microsoft.com/office/powerpoint/2010/main" val="40969200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19DD731-F86F-99B4-6B80-C0E1C2AE66F3}"/>
              </a:ext>
            </a:extLst>
          </p:cNvPr>
          <p:cNvSpPr txBox="1"/>
          <p:nvPr/>
        </p:nvSpPr>
        <p:spPr>
          <a:xfrm>
            <a:off x="1524000" y="356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AMBULATÓRIO DE ESPECIALIDADES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DA3663B3-FE70-38C2-7A1D-53529832D3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903250"/>
              </p:ext>
            </p:extLst>
          </p:nvPr>
        </p:nvGraphicFramePr>
        <p:xfrm>
          <a:off x="3733800" y="1161000"/>
          <a:ext cx="4724400" cy="45360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613241">
                  <a:extLst>
                    <a:ext uri="{9D8B030D-6E8A-4147-A177-3AD203B41FA5}">
                      <a16:colId xmlns:a16="http://schemas.microsoft.com/office/drawing/2014/main" val="2003578082"/>
                    </a:ext>
                  </a:extLst>
                </a:gridCol>
                <a:gridCol w="1111159">
                  <a:extLst>
                    <a:ext uri="{9D8B030D-6E8A-4147-A177-3AD203B41FA5}">
                      <a16:colId xmlns:a16="http://schemas.microsoft.com/office/drawing/2014/main" val="778789829"/>
                    </a:ext>
                  </a:extLst>
                </a:gridCol>
              </a:tblGrid>
              <a:tr h="324000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800" u="none" strike="noStrike" dirty="0">
                          <a:effectLst/>
                          <a:latin typeface="Roboto" panose="02000000000000000000" pitchFamily="2" charset="0"/>
                        </a:rPr>
                        <a:t>ESPECIALIDADES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891033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800" u="none" strike="noStrike" dirty="0">
                          <a:effectLst/>
                          <a:latin typeface="Roboto" panose="02000000000000000000" pitchFamily="2" charset="0"/>
                        </a:rPr>
                        <a:t>Ortopedia</a:t>
                      </a:r>
                      <a:endParaRPr lang="pt-BR" sz="1800" b="0" i="0" u="none" strike="noStrike" dirty="0">
                        <a:solidFill>
                          <a:srgbClr val="40404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366511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800" u="none" strike="noStrike" dirty="0">
                          <a:effectLst/>
                          <a:latin typeface="Roboto" panose="02000000000000000000" pitchFamily="2" charset="0"/>
                        </a:rPr>
                        <a:t>Cirurgia Geral</a:t>
                      </a:r>
                      <a:endParaRPr lang="pt-BR" sz="1800" b="0" i="0" u="none" strike="noStrike" dirty="0">
                        <a:solidFill>
                          <a:srgbClr val="40404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664798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800" u="none" strike="noStrike" dirty="0">
                          <a:effectLst/>
                          <a:latin typeface="Roboto" panose="02000000000000000000" pitchFamily="2" charset="0"/>
                        </a:rPr>
                        <a:t>Cirurgia Vascular</a:t>
                      </a:r>
                      <a:endParaRPr lang="pt-BR" sz="1800" b="0" i="0" u="none" strike="noStrike" dirty="0">
                        <a:solidFill>
                          <a:srgbClr val="40404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294078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800" u="none" strike="noStrike" dirty="0">
                          <a:effectLst/>
                          <a:latin typeface="Roboto" panose="02000000000000000000" pitchFamily="2" charset="0"/>
                        </a:rPr>
                        <a:t>Oftalmologia</a:t>
                      </a:r>
                      <a:endParaRPr lang="pt-BR" sz="1800" b="0" i="0" u="none" strike="noStrike" dirty="0">
                        <a:solidFill>
                          <a:srgbClr val="40404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763737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800" u="none" strike="noStrike" dirty="0">
                          <a:effectLst/>
                          <a:latin typeface="Roboto" panose="02000000000000000000" pitchFamily="2" charset="0"/>
                        </a:rPr>
                        <a:t>Anestesiologia</a:t>
                      </a:r>
                      <a:endParaRPr lang="pt-BR" sz="1800" b="0" i="0" u="none" strike="noStrike" dirty="0">
                        <a:solidFill>
                          <a:srgbClr val="40404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409068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800" u="none" strike="noStrike" dirty="0">
                          <a:effectLst/>
                          <a:latin typeface="Roboto" panose="02000000000000000000" pitchFamily="2" charset="0"/>
                        </a:rPr>
                        <a:t>Obstetrícia</a:t>
                      </a:r>
                      <a:endParaRPr lang="pt-BR" sz="1800" b="0" i="0" u="none" strike="noStrike" dirty="0">
                        <a:solidFill>
                          <a:srgbClr val="40404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49467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800" u="none" strike="noStrike" dirty="0">
                          <a:effectLst/>
                          <a:latin typeface="Roboto" panose="02000000000000000000" pitchFamily="2" charset="0"/>
                        </a:rPr>
                        <a:t>Psicologia</a:t>
                      </a:r>
                      <a:endParaRPr lang="pt-BR" sz="1800" b="0" i="0" u="none" strike="noStrike" dirty="0">
                        <a:solidFill>
                          <a:srgbClr val="40404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472281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800" u="none" strike="noStrike" dirty="0">
                          <a:effectLst/>
                          <a:latin typeface="Roboto" panose="02000000000000000000" pitchFamily="2" charset="0"/>
                        </a:rPr>
                        <a:t>Nutrição</a:t>
                      </a:r>
                      <a:endParaRPr lang="pt-BR" sz="1800" b="0" i="0" u="none" strike="noStrike" dirty="0">
                        <a:solidFill>
                          <a:srgbClr val="40404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791776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800" u="none" strike="noStrike" dirty="0">
                          <a:effectLst/>
                          <a:latin typeface="Roboto" panose="02000000000000000000" pitchFamily="2" charset="0"/>
                        </a:rPr>
                        <a:t>Enfermeira</a:t>
                      </a:r>
                      <a:endParaRPr lang="pt-BR" sz="1800" b="0" i="0" u="none" strike="noStrike" dirty="0">
                        <a:solidFill>
                          <a:srgbClr val="40404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021494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800" u="none" strike="noStrike" dirty="0">
                          <a:effectLst/>
                          <a:latin typeface="Roboto" panose="02000000000000000000" pitchFamily="2" charset="0"/>
                        </a:rPr>
                        <a:t>Gastroenterologia</a:t>
                      </a:r>
                      <a:endParaRPr lang="pt-BR" sz="1800" b="0" i="0" u="none" strike="noStrike" dirty="0">
                        <a:solidFill>
                          <a:srgbClr val="40404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944482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800" u="none" strike="noStrike" dirty="0">
                          <a:effectLst/>
                          <a:latin typeface="Roboto" panose="02000000000000000000" pitchFamily="2" charset="0"/>
                        </a:rPr>
                        <a:t>Ginecologia</a:t>
                      </a:r>
                      <a:endParaRPr lang="pt-BR" sz="1800" b="0" i="0" u="none" strike="noStrike" dirty="0">
                        <a:solidFill>
                          <a:srgbClr val="40404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934746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800" u="none" strike="noStrike" dirty="0">
                          <a:effectLst/>
                          <a:latin typeface="Roboto" panose="02000000000000000000" pitchFamily="2" charset="0"/>
                        </a:rPr>
                        <a:t>Fonoaudiologia</a:t>
                      </a:r>
                      <a:endParaRPr lang="pt-BR" sz="1800" b="0" i="0" u="none" strike="noStrike" dirty="0">
                        <a:solidFill>
                          <a:srgbClr val="40404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624682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800" b="1" u="none" strike="noStrike" dirty="0">
                          <a:effectLst/>
                          <a:latin typeface="Roboto" panose="02000000000000000000" pitchFamily="2" charset="0"/>
                        </a:rPr>
                        <a:t>TOTAL</a:t>
                      </a:r>
                      <a:endParaRPr lang="pt-BR" sz="1800" b="1" i="0" u="none" strike="noStrike" dirty="0">
                        <a:solidFill>
                          <a:srgbClr val="40404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4.414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242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56421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16745-077D-A9DF-F267-EE18EC77B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E0F38D1-2895-0B7D-2595-970F8BF99A79}"/>
              </a:ext>
            </a:extLst>
          </p:cNvPr>
          <p:cNvSpPr txBox="1"/>
          <p:nvPr/>
        </p:nvSpPr>
        <p:spPr>
          <a:xfrm>
            <a:off x="0" y="356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AMBULATÓRIO DE ESPECIALIDADES – GESTÃO DE METAS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6113F272-4C8E-DBF4-41F3-97DFD02683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830560"/>
              </p:ext>
            </p:extLst>
          </p:nvPr>
        </p:nvGraphicFramePr>
        <p:xfrm>
          <a:off x="2173941" y="2627904"/>
          <a:ext cx="7844118" cy="160219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14706">
                  <a:extLst>
                    <a:ext uri="{9D8B030D-6E8A-4147-A177-3AD203B41FA5}">
                      <a16:colId xmlns:a16="http://schemas.microsoft.com/office/drawing/2014/main" val="3114820956"/>
                    </a:ext>
                  </a:extLst>
                </a:gridCol>
                <a:gridCol w="2614706">
                  <a:extLst>
                    <a:ext uri="{9D8B030D-6E8A-4147-A177-3AD203B41FA5}">
                      <a16:colId xmlns:a16="http://schemas.microsoft.com/office/drawing/2014/main" val="1036856142"/>
                    </a:ext>
                  </a:extLst>
                </a:gridCol>
                <a:gridCol w="2614706">
                  <a:extLst>
                    <a:ext uri="{9D8B030D-6E8A-4147-A177-3AD203B41FA5}">
                      <a16:colId xmlns:a16="http://schemas.microsoft.com/office/drawing/2014/main" val="2841856284"/>
                    </a:ext>
                  </a:extLst>
                </a:gridCol>
              </a:tblGrid>
              <a:tr h="5290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META</a:t>
                      </a:r>
                      <a:endParaRPr lang="pt-BR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AÇÕES PROGRAMADAS</a:t>
                      </a:r>
                      <a:endParaRPr lang="pt-BR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INDICADOR DE MONITORAMENTO E AVALIAÇÃO</a:t>
                      </a:r>
                      <a:endParaRPr lang="pt-BR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3519380"/>
                  </a:ext>
                </a:extLst>
              </a:tr>
              <a:tr h="107313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Ampliação da capacidade de atendimento especializado.</a:t>
                      </a:r>
                      <a:endParaRPr lang="pt-BR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Ampliação da capacidade de estrutura física e contratação de profissionais especialistas de diversas áreas.</a:t>
                      </a:r>
                      <a:endParaRPr lang="pt-BR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Meta não atingida no quadrimestre em questão.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890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0156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34CC756D-CE0F-0520-240A-EC3A8DC1F04A}"/>
              </a:ext>
            </a:extLst>
          </p:cNvPr>
          <p:cNvSpPr txBox="1"/>
          <p:nvPr/>
        </p:nvSpPr>
        <p:spPr>
          <a:xfrm>
            <a:off x="1524000" y="356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AMBULATÓRIO DE ESPECIALIDADES</a:t>
            </a: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1D81E47F-9C7C-0D4C-FA30-EA2A8C35E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2227965"/>
            <a:ext cx="8596668" cy="2402069"/>
          </a:xfrm>
        </p:spPr>
        <p:txBody>
          <a:bodyPr>
            <a:normAutofit/>
          </a:bodyPr>
          <a:lstStyle/>
          <a:p>
            <a:r>
              <a:rPr lang="pt-BR" sz="2400" dirty="0"/>
              <a:t>Gesso Ortopédico</a:t>
            </a:r>
          </a:p>
          <a:p>
            <a:r>
              <a:rPr lang="pt-BR" sz="2400" dirty="0"/>
              <a:t>Procedimentos de Enfermagem no trauma e pós operatório</a:t>
            </a:r>
          </a:p>
          <a:p>
            <a:r>
              <a:rPr lang="pt-BR" sz="2400" dirty="0"/>
              <a:t>Teste da orelhinha</a:t>
            </a:r>
          </a:p>
          <a:p>
            <a:endParaRPr lang="pt-BR" sz="2400" dirty="0"/>
          </a:p>
          <a:p>
            <a:pPr marL="0" indent="0" algn="ctr">
              <a:buNone/>
            </a:pPr>
            <a:r>
              <a:rPr lang="pt-BR" sz="2400" dirty="0"/>
              <a:t>Total: </a:t>
            </a:r>
            <a:r>
              <a:rPr lang="pt-BR" sz="2400" b="1" dirty="0"/>
              <a:t>508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97E304B-5AA8-FFF0-394B-158E79B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0361"/>
            <a:ext cx="12192000" cy="584775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/>
              <a:t>Procedimentos Realizados</a:t>
            </a:r>
          </a:p>
        </p:txBody>
      </p:sp>
    </p:spTree>
    <p:extLst>
      <p:ext uri="{BB962C8B-B14F-4D97-AF65-F5344CB8AC3E}">
        <p14:creationId xmlns:p14="http://schemas.microsoft.com/office/powerpoint/2010/main" val="8433238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9689F-C2BB-73E6-C0AF-A596ECFE0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804081"/>
            <a:ext cx="9144000" cy="678211"/>
          </a:xfrm>
        </p:spPr>
        <p:txBody>
          <a:bodyPr>
            <a:normAutofit/>
          </a:bodyPr>
          <a:lstStyle/>
          <a:p>
            <a:pPr algn="ctr"/>
            <a:r>
              <a:rPr lang="pt-BR" sz="3200" dirty="0"/>
              <a:t>ATENDIMENTO EM BALCÃO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B2E879-5951-2C4A-17A1-2C8EBEDF1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0359" y="2887194"/>
            <a:ext cx="6051283" cy="1083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/>
              <a:t>Agendamento de consultas, exames, recepção de usuários: 13.010</a:t>
            </a:r>
            <a:r>
              <a:rPr lang="pt-BR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449A198-268B-604F-5686-8FEE66995C0A}"/>
              </a:ext>
            </a:extLst>
          </p:cNvPr>
          <p:cNvSpPr txBox="1"/>
          <p:nvPr/>
        </p:nvSpPr>
        <p:spPr>
          <a:xfrm>
            <a:off x="1524000" y="356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AMBULATÓRIO DE ESPECIALIDADES</a:t>
            </a:r>
          </a:p>
        </p:txBody>
      </p:sp>
    </p:spTree>
    <p:extLst>
      <p:ext uri="{BB962C8B-B14F-4D97-AF65-F5344CB8AC3E}">
        <p14:creationId xmlns:p14="http://schemas.microsoft.com/office/powerpoint/2010/main" val="16278179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5176F-4A4F-7494-DA4D-C82F5E380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23133E3-3DEB-E31C-50F8-65595DFEF342}"/>
              </a:ext>
            </a:extLst>
          </p:cNvPr>
          <p:cNvSpPr txBox="1"/>
          <p:nvPr/>
        </p:nvSpPr>
        <p:spPr>
          <a:xfrm>
            <a:off x="1524000" y="356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  <a:latin typeface="Roboto" panose="02000000000000000000" pitchFamily="2" charset="0"/>
              </a:rPr>
              <a:t>AMBULATÓRIO DE ESPECIALIDADES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EF83D29A-22A7-1B32-0987-0B0534DB2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1414354"/>
            <a:ext cx="8596668" cy="753034"/>
          </a:xfrm>
        </p:spPr>
        <p:txBody>
          <a:bodyPr>
            <a:normAutofit/>
          </a:bodyPr>
          <a:lstStyle/>
          <a:p>
            <a:r>
              <a:rPr lang="pt-BR" sz="2800" dirty="0"/>
              <a:t>Agendamentos de Terapias ABA – Ambulatório TEA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7AEF0440-B4D5-7CAB-9D0B-D38AD7DDF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2859837"/>
            <a:ext cx="8596668" cy="3880773"/>
          </a:xfrm>
        </p:spPr>
        <p:txBody>
          <a:bodyPr>
            <a:normAutofit/>
          </a:bodyPr>
          <a:lstStyle/>
          <a:p>
            <a:r>
              <a:rPr lang="pt-BR" sz="2400" dirty="0"/>
              <a:t>Fonoaudiologia: 387</a:t>
            </a:r>
          </a:p>
          <a:p>
            <a:r>
              <a:rPr lang="pt-BR" sz="2400" dirty="0"/>
              <a:t>Terapia Ocupacional: 478</a:t>
            </a:r>
          </a:p>
          <a:p>
            <a:r>
              <a:rPr lang="pt-BR" sz="2400" dirty="0"/>
              <a:t>Psicologia: 351</a:t>
            </a:r>
          </a:p>
        </p:txBody>
      </p:sp>
    </p:spTree>
    <p:extLst>
      <p:ext uri="{BB962C8B-B14F-4D97-AF65-F5344CB8AC3E}">
        <p14:creationId xmlns:p14="http://schemas.microsoft.com/office/powerpoint/2010/main" val="42237518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D541C-4D1B-47C6-297E-80ED987B2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137C2C-9B52-9642-7F00-8A0762C8D606}"/>
              </a:ext>
            </a:extLst>
          </p:cNvPr>
          <p:cNvSpPr txBox="1"/>
          <p:nvPr/>
        </p:nvSpPr>
        <p:spPr>
          <a:xfrm>
            <a:off x="1524000" y="2921169"/>
            <a:ext cx="9144000" cy="1938992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C00000"/>
                </a:solidFill>
                <a:latin typeface="Bebas Neue" panose="020B0606020202050201" pitchFamily="34" charset="0"/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936598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BC53-0DD3-4E28-A992-125F7C305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6BA0E84F-C468-8370-9046-A688A1D27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547594"/>
              </p:ext>
            </p:extLst>
          </p:nvPr>
        </p:nvGraphicFramePr>
        <p:xfrm>
          <a:off x="667869" y="1660959"/>
          <a:ext cx="10923495" cy="413920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1401">
                  <a:extLst>
                    <a:ext uri="{9D8B030D-6E8A-4147-A177-3AD203B41FA5}">
                      <a16:colId xmlns:a16="http://schemas.microsoft.com/office/drawing/2014/main" val="4251004520"/>
                    </a:ext>
                  </a:extLst>
                </a:gridCol>
                <a:gridCol w="5890208">
                  <a:extLst>
                    <a:ext uri="{9D8B030D-6E8A-4147-A177-3AD203B41FA5}">
                      <a16:colId xmlns:a16="http://schemas.microsoft.com/office/drawing/2014/main" val="1257433254"/>
                    </a:ext>
                  </a:extLst>
                </a:gridCol>
                <a:gridCol w="4631886">
                  <a:extLst>
                    <a:ext uri="{9D8B030D-6E8A-4147-A177-3AD203B41FA5}">
                      <a16:colId xmlns:a16="http://schemas.microsoft.com/office/drawing/2014/main" val="1658146501"/>
                    </a:ext>
                  </a:extLst>
                </a:gridCol>
              </a:tblGrid>
              <a:tr h="2485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META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AÇÕES PROGRAMADAS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67817045"/>
                  </a:ext>
                </a:extLst>
              </a:tr>
              <a:tr h="2485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Contratar diretamente ou através de convênios médicos especialistas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Médicos especialistas contratados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4661343"/>
                  </a:ext>
                </a:extLst>
              </a:tr>
              <a:tr h="2485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Manter a realização de exames anatomopatológicos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105 exames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5512361"/>
                  </a:ext>
                </a:extLst>
              </a:tr>
              <a:tr h="48479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Manter parceria com o Laboratório Local para realização de exames de cultura junto a CCIH do hospital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Parceria mantida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358602"/>
                  </a:ext>
                </a:extLst>
              </a:tr>
              <a:tr h="48479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Manter o Atendimento Odontológico a Pacientes com necessidades especiais (com anestesia em nível hospitalar)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Atendimento odontológico realizado 03 atendimentos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6972420"/>
                  </a:ext>
                </a:extLst>
              </a:tr>
              <a:tr h="72103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Aumentar as taxas de partos normais humanizados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Realizado acolhimento das gestantes, fortalecimento das boas práticas obstétricas e educação permanente das equipes assistenciais, visando ampliação gradual do indicador.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3577006"/>
                  </a:ext>
                </a:extLst>
              </a:tr>
              <a:tr h="48479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Adotar um Modelo de Classificação de Risco para o sistema de triagem do Pronto Socorro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Classificação de risco realizada por avaliação clínica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0504286"/>
                  </a:ext>
                </a:extLst>
              </a:tr>
              <a:tr h="72103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Identificar pacientes de baixo risco e garantir encaminhamento para a atenção básica com a consulta agendada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Garantido atendimento médico oportuno na Atenção Básica quando necessário e melhorado o canal de comunicação com a rede de atenção à saúde municipal.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05586848"/>
                  </a:ext>
                </a:extLst>
              </a:tr>
              <a:tr h="2485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Manter presença de equipe de saúde adequada em viagens do HMCL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Equipe presente em 100% das transferências e viagens do HMCL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6024254"/>
                  </a:ext>
                </a:extLst>
              </a:tr>
              <a:tr h="2485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Manter e ampliar os atendimentos e cirurgia de oftalmologia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Cirurgias oftálmicas mantidas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5826225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F2E9C009-A51F-7290-81B9-54F7919F9152}"/>
              </a:ext>
            </a:extLst>
          </p:cNvPr>
          <p:cNvSpPr txBox="1"/>
          <p:nvPr/>
        </p:nvSpPr>
        <p:spPr>
          <a:xfrm>
            <a:off x="667868" y="765450"/>
            <a:ext cx="109234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/>
              <a:t>DIRETRIZ 5 – Fortalecimento da Atenção Hospitalar </a:t>
            </a:r>
          </a:p>
          <a:p>
            <a:r>
              <a:rPr lang="pt-BR" sz="1600" b="1" dirty="0"/>
              <a:t>Objetivo: Ampliação do acesso da população, com redução de desigualdades e aperfeiçoamento da qualidade das ações e serviços de saúde.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33489A0-5C83-E141-3FCD-5BD7A05BFF97}"/>
              </a:ext>
            </a:extLst>
          </p:cNvPr>
          <p:cNvSpPr txBox="1"/>
          <p:nvPr/>
        </p:nvSpPr>
        <p:spPr>
          <a:xfrm>
            <a:off x="0" y="356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prstClr val="black"/>
                </a:solidFill>
                <a:latin typeface="Roboto" panose="02000000000000000000" pitchFamily="2" charset="0"/>
              </a:rPr>
              <a:t>HOSPITAL MUNICIPAL CAROLINA LUPION -  GESTÃO DE METAS</a:t>
            </a:r>
          </a:p>
        </p:txBody>
      </p:sp>
    </p:spTree>
    <p:extLst>
      <p:ext uri="{BB962C8B-B14F-4D97-AF65-F5344CB8AC3E}">
        <p14:creationId xmlns:p14="http://schemas.microsoft.com/office/powerpoint/2010/main" val="4912752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B2837-B0FD-D53F-86F8-43BD7EE89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183E569-6AAE-EAB0-FEA6-6EC08012F0A8}"/>
              </a:ext>
            </a:extLst>
          </p:cNvPr>
          <p:cNvSpPr txBox="1"/>
          <p:nvPr/>
        </p:nvSpPr>
        <p:spPr>
          <a:xfrm>
            <a:off x="667868" y="765450"/>
            <a:ext cx="109234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/>
              <a:t>DIRETRIZ 5 – Fortalecimento da Atenção Hospitalar </a:t>
            </a:r>
          </a:p>
          <a:p>
            <a:r>
              <a:rPr lang="pt-BR" sz="1600" b="1" dirty="0"/>
              <a:t>Objetivo: Ampliação do acesso da população, com redução de desigualdades e aperfeiçoamento da qualidade das ações e serviços de saúde.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7F709CF-1C1D-7F91-A3C9-741F231B0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185636"/>
              </p:ext>
            </p:extLst>
          </p:nvPr>
        </p:nvGraphicFramePr>
        <p:xfrm>
          <a:off x="667870" y="1660959"/>
          <a:ext cx="10923494" cy="38880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1401">
                  <a:extLst>
                    <a:ext uri="{9D8B030D-6E8A-4147-A177-3AD203B41FA5}">
                      <a16:colId xmlns:a16="http://schemas.microsoft.com/office/drawing/2014/main" val="4251004520"/>
                    </a:ext>
                  </a:extLst>
                </a:gridCol>
                <a:gridCol w="5890207">
                  <a:extLst>
                    <a:ext uri="{9D8B030D-6E8A-4147-A177-3AD203B41FA5}">
                      <a16:colId xmlns:a16="http://schemas.microsoft.com/office/drawing/2014/main" val="1257433254"/>
                    </a:ext>
                  </a:extLst>
                </a:gridCol>
                <a:gridCol w="4631886">
                  <a:extLst>
                    <a:ext uri="{9D8B030D-6E8A-4147-A177-3AD203B41FA5}">
                      <a16:colId xmlns:a16="http://schemas.microsoft.com/office/drawing/2014/main" val="165814650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Nº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META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AÇÕES PROGRAMADAS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6781704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Manter e ampliar os atendimentos de ortopedia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1.391 consultas realizadas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466134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Manter a realização exames de ultrassonografia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1738 exames realizados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148224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Manter o serviço de digitalização do Raio-X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8.682 exames realizados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962983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Implantar Rede de Oxigênio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Rede não implantada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551236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Estabelecer uma Rede de Cuidados para Garantir o Acesso ao Planejamento Reprodutivo para Todas as Mulheres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Rede de Cuidados estabelecida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697242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Prontuário Eletrônico em todos os setores do HMCL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Prontuário eletrônico em 100% dos sentores do HMCL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0558684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Realizar rastreamento dos Nascidos Vivos e agendamento da primeira consulta de puericultura na UBS.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 partos e 100% encaminhados para consulta de puericultura na UBS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602425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Manter equipe multidisciplinar de terapia nutricional e enteral no HMCL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Equipe Mantida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5826225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E777F85A-5C80-E268-EC99-274BC5145EB3}"/>
              </a:ext>
            </a:extLst>
          </p:cNvPr>
          <p:cNvSpPr txBox="1"/>
          <p:nvPr/>
        </p:nvSpPr>
        <p:spPr>
          <a:xfrm>
            <a:off x="0" y="356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prstClr val="black"/>
                </a:solidFill>
                <a:latin typeface="Roboto" panose="02000000000000000000" pitchFamily="2" charset="0"/>
              </a:rPr>
              <a:t>HOSPITAL MUNICIPAL CAROLINA LUPION -  GESTÃO DE METAS</a:t>
            </a:r>
          </a:p>
        </p:txBody>
      </p:sp>
    </p:spTree>
    <p:extLst>
      <p:ext uri="{BB962C8B-B14F-4D97-AF65-F5344CB8AC3E}">
        <p14:creationId xmlns:p14="http://schemas.microsoft.com/office/powerpoint/2010/main" val="7986424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DA636-4B5D-C684-A0E7-BF79C657F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6C1037A-E156-E24C-E9D1-628B12F6B84E}"/>
              </a:ext>
            </a:extLst>
          </p:cNvPr>
          <p:cNvSpPr txBox="1"/>
          <p:nvPr/>
        </p:nvSpPr>
        <p:spPr>
          <a:xfrm>
            <a:off x="667868" y="765450"/>
            <a:ext cx="109234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/>
              <a:t>DIRETRIZ 5 – Fortalecimento da Atenção Hospitalar </a:t>
            </a:r>
          </a:p>
          <a:p>
            <a:r>
              <a:rPr lang="pt-BR" sz="1600" b="1" dirty="0"/>
              <a:t>Objetivo: Ampliação do acesso da população, com redução de desigualdades e aperfeiçoamento da qualidade das ações e serviços de saúde.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E4DDB911-1FFF-1229-00E8-B8E77A96EC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10005"/>
              </p:ext>
            </p:extLst>
          </p:nvPr>
        </p:nvGraphicFramePr>
        <p:xfrm>
          <a:off x="667870" y="1660959"/>
          <a:ext cx="10995212" cy="434539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4036">
                  <a:extLst>
                    <a:ext uri="{9D8B030D-6E8A-4147-A177-3AD203B41FA5}">
                      <a16:colId xmlns:a16="http://schemas.microsoft.com/office/drawing/2014/main" val="4251004520"/>
                    </a:ext>
                  </a:extLst>
                </a:gridCol>
                <a:gridCol w="5928879">
                  <a:extLst>
                    <a:ext uri="{9D8B030D-6E8A-4147-A177-3AD203B41FA5}">
                      <a16:colId xmlns:a16="http://schemas.microsoft.com/office/drawing/2014/main" val="1257433254"/>
                    </a:ext>
                  </a:extLst>
                </a:gridCol>
                <a:gridCol w="4662297">
                  <a:extLst>
                    <a:ext uri="{9D8B030D-6E8A-4147-A177-3AD203B41FA5}">
                      <a16:colId xmlns:a16="http://schemas.microsoft.com/office/drawing/2014/main" val="1658146501"/>
                    </a:ext>
                  </a:extLst>
                </a:gridCol>
              </a:tblGrid>
              <a:tr h="2461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Nº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META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AÇÕES PROGRAMADAS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67817045"/>
                  </a:ext>
                </a:extLst>
              </a:tr>
              <a:tr h="2461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Manter o SAMU-192 Regional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Serviço 100% mantido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4661343"/>
                  </a:ext>
                </a:extLst>
              </a:tr>
              <a:tr h="2461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Ampliar o número de profissionais de Enfermagens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Mantido o número de profissionais de enfermagem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0328382"/>
                  </a:ext>
                </a:extLst>
              </a:tr>
              <a:tr h="2461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Ampliar o número de exames de Tomografia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167 tomografias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1922967"/>
                  </a:ext>
                </a:extLst>
              </a:tr>
              <a:tr h="71407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Aquisição de equipamentos para utilização nas unidades clínicas do HMCL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Adquiridos equipamentos. Cadeiras de rodas, cadeira de banho, termômetros, seladora, Maca clinica, biombo, balança, desfribilador, oximetro de pulso, foco clinico.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5245854"/>
                  </a:ext>
                </a:extLst>
              </a:tr>
              <a:tr h="2461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Aquisição de EPI’s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EPIs adquiridos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25558647"/>
                  </a:ext>
                </a:extLst>
              </a:tr>
              <a:tr h="2461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Aquisição de medicamentos e insumos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Materiais adquiridos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25666935"/>
                  </a:ext>
                </a:extLst>
              </a:tr>
              <a:tr h="48011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Manter Execução e atualização do Plano de Contingência da COVID -19 elaborado pela Vigilância em Saúde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Mantido plano de contigência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1482244"/>
                  </a:ext>
                </a:extLst>
              </a:tr>
              <a:tr h="71407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Manter Execução e atualização do Manual de medidas de prevenção e controle na assistência aos casos suspeitos e confirmados de infecção pelo novo coronavírus COVID-19, no HMCL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Mantido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9629836"/>
                  </a:ext>
                </a:extLst>
              </a:tr>
              <a:tr h="48011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Elaborar Protocolo de atendimento nas urgências e emergências em Psiquiatria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Realizado treinamentos com a equipe assistencial e CAPS semestralmente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5512361"/>
                  </a:ext>
                </a:extLst>
              </a:tr>
              <a:tr h="48011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Contratar profissional especialista para a realização exames de Endoscopia que sejam em caráter de Urgência.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Exames realizados na referência, com apoio do TFD, conforme oportunidade de agenda.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05586848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947AD199-09E0-A4F0-6ACE-EB4EBBD1802E}"/>
              </a:ext>
            </a:extLst>
          </p:cNvPr>
          <p:cNvSpPr txBox="1"/>
          <p:nvPr/>
        </p:nvSpPr>
        <p:spPr>
          <a:xfrm>
            <a:off x="0" y="356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prstClr val="black"/>
                </a:solidFill>
                <a:latin typeface="Roboto" panose="02000000000000000000" pitchFamily="2" charset="0"/>
              </a:rPr>
              <a:t>HOSPITAL MUNICIPAL CAROLINA LUPION -  GESTÃO DE METAS</a:t>
            </a:r>
          </a:p>
        </p:txBody>
      </p:sp>
    </p:spTree>
    <p:extLst>
      <p:ext uri="{BB962C8B-B14F-4D97-AF65-F5344CB8AC3E}">
        <p14:creationId xmlns:p14="http://schemas.microsoft.com/office/powerpoint/2010/main" val="1517701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D71E66-695C-9BA4-D6C5-F7AA418F3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E974CA5-3997-D818-821D-0549B50C9E32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448235" y="822931"/>
            <a:ext cx="10883153" cy="58019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endParaRPr lang="pt-BR" sz="1477" dirty="0">
              <a:solidFill>
                <a:schemeClr val="tx1"/>
              </a:solidFill>
              <a:latin typeface="Roboto" panose="02000000000000000000" pitchFamily="2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pt-BR" sz="1477" dirty="0">
              <a:solidFill>
                <a:schemeClr val="tx1"/>
              </a:solidFill>
              <a:latin typeface="Roboto" panose="02000000000000000000" pitchFamily="2" charset="0"/>
            </a:endParaRPr>
          </a:p>
        </p:txBody>
      </p:sp>
      <p:sp>
        <p:nvSpPr>
          <p:cNvPr id="3" name="Título 8">
            <a:extLst>
              <a:ext uri="{FF2B5EF4-FFF2-40B4-BE49-F238E27FC236}">
                <a16:creationId xmlns:a16="http://schemas.microsoft.com/office/drawing/2014/main" id="{D41C9CC4-F366-6E3F-85F9-82869D59EA7E}"/>
              </a:ext>
            </a:extLst>
          </p:cNvPr>
          <p:cNvSpPr txBox="1">
            <a:spLocks/>
          </p:cNvSpPr>
          <p:nvPr/>
        </p:nvSpPr>
        <p:spPr>
          <a:xfrm>
            <a:off x="1524001" y="-1"/>
            <a:ext cx="9143999" cy="68339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C00000"/>
                </a:solidFill>
              </a:rPr>
              <a:t>GESTÃO DO TRABALHO</a:t>
            </a:r>
            <a:endParaRPr lang="pt-BR" sz="3600" dirty="0">
              <a:solidFill>
                <a:srgbClr val="C00000"/>
              </a:solidFill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7E8E5989-8A55-3911-6F03-77C64B690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278205"/>
              </p:ext>
            </p:extLst>
          </p:nvPr>
        </p:nvGraphicFramePr>
        <p:xfrm>
          <a:off x="781452" y="810208"/>
          <a:ext cx="5082988" cy="533777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88642">
                  <a:extLst>
                    <a:ext uri="{9D8B030D-6E8A-4147-A177-3AD203B41FA5}">
                      <a16:colId xmlns:a16="http://schemas.microsoft.com/office/drawing/2014/main" val="4208641422"/>
                    </a:ext>
                  </a:extLst>
                </a:gridCol>
                <a:gridCol w="950259">
                  <a:extLst>
                    <a:ext uri="{9D8B030D-6E8A-4147-A177-3AD203B41FA5}">
                      <a16:colId xmlns:a16="http://schemas.microsoft.com/office/drawing/2014/main" val="794835662"/>
                    </a:ext>
                  </a:extLst>
                </a:gridCol>
                <a:gridCol w="466165">
                  <a:extLst>
                    <a:ext uri="{9D8B030D-6E8A-4147-A177-3AD203B41FA5}">
                      <a16:colId xmlns:a16="http://schemas.microsoft.com/office/drawing/2014/main" val="2558693882"/>
                    </a:ext>
                  </a:extLst>
                </a:gridCol>
                <a:gridCol w="1082852">
                  <a:extLst>
                    <a:ext uri="{9D8B030D-6E8A-4147-A177-3AD203B41FA5}">
                      <a16:colId xmlns:a16="http://schemas.microsoft.com/office/drawing/2014/main" val="454476896"/>
                    </a:ext>
                  </a:extLst>
                </a:gridCol>
                <a:gridCol w="595070">
                  <a:extLst>
                    <a:ext uri="{9D8B030D-6E8A-4147-A177-3AD203B41FA5}">
                      <a16:colId xmlns:a16="http://schemas.microsoft.com/office/drawing/2014/main" val="3390247054"/>
                    </a:ext>
                  </a:extLst>
                </a:gridCol>
              </a:tblGrid>
              <a:tr h="40585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SEMUS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HMCL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445355"/>
                  </a:ext>
                </a:extLst>
              </a:tr>
              <a:tr h="341019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CARGO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VÍNCULO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VÍNCULO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420178"/>
                  </a:ext>
                </a:extLst>
              </a:tr>
              <a:tr h="17949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Agente Administrativo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1509676"/>
                  </a:ext>
                </a:extLst>
              </a:tr>
              <a:tr h="17949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Agente de Saúde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1413575"/>
                  </a:ext>
                </a:extLst>
              </a:tr>
              <a:tr h="341019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Agente de limpeza e conservação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75701303"/>
                  </a:ext>
                </a:extLst>
              </a:tr>
              <a:tr h="17949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Assistente Social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44318538"/>
                  </a:ext>
                </a:extLst>
              </a:tr>
              <a:tr h="17949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Auxiliar de Enfermagem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SESA-Efetivo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SESA-Efetivo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8363860"/>
                  </a:ext>
                </a:extLst>
              </a:tr>
              <a:tr h="17949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Auxiliar de Enfermagem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8406902"/>
                  </a:ext>
                </a:extLst>
              </a:tr>
              <a:tr h="17949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Auxiliar de Farmácia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6835226"/>
                  </a:ext>
                </a:extLst>
              </a:tr>
              <a:tr h="17949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Auxiliar de Manutenção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SESA-Efetivo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SESA-Efetivo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470873"/>
                  </a:ext>
                </a:extLst>
              </a:tr>
              <a:tr h="341019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Auxiliar de Serviços Administrativos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662216"/>
                  </a:ext>
                </a:extLst>
              </a:tr>
              <a:tr h="17949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Auxiliar de Serviços Gerais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815390"/>
                  </a:ext>
                </a:extLst>
              </a:tr>
              <a:tr h="17949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Auxiliar de Serviços Gerais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9254592"/>
                  </a:ext>
                </a:extLst>
              </a:tr>
              <a:tr h="17949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Auxiliar Operacional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SESA-Efetivo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8058769"/>
                  </a:ext>
                </a:extLst>
              </a:tr>
              <a:tr h="341019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Chefe de Divisão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Comissionado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Comissionado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4420540"/>
                  </a:ext>
                </a:extLst>
              </a:tr>
              <a:tr h="34733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Chefe de Divisão de Central de Leitos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Comissionado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Comissionado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9182238"/>
                  </a:ext>
                </a:extLst>
              </a:tr>
              <a:tr h="17949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Cozinheira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9895491"/>
                  </a:ext>
                </a:extLst>
              </a:tr>
              <a:tr h="17949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Cirurgião Dentista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0495688"/>
                  </a:ext>
                </a:extLst>
              </a:tr>
              <a:tr h="341019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Diretor de Departamento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Comissionado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Comissionado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9111141"/>
                  </a:ext>
                </a:extLst>
              </a:tr>
              <a:tr h="17949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Enfermeiro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94729528"/>
                  </a:ext>
                </a:extLst>
              </a:tr>
              <a:tr h="17949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Enfermeiro Obstétrico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0299527"/>
                  </a:ext>
                </a:extLst>
              </a:tr>
              <a:tr h="17949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Escriturário I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3454228"/>
                  </a:ext>
                </a:extLst>
              </a:tr>
              <a:tr h="17949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Escriturário II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2507836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EB1465C6-10E7-23A1-D86E-615B876D9B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691627"/>
              </p:ext>
            </p:extLst>
          </p:nvPr>
        </p:nvGraphicFramePr>
        <p:xfrm>
          <a:off x="6197657" y="822930"/>
          <a:ext cx="5402672" cy="531612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34251">
                  <a:extLst>
                    <a:ext uri="{9D8B030D-6E8A-4147-A177-3AD203B41FA5}">
                      <a16:colId xmlns:a16="http://schemas.microsoft.com/office/drawing/2014/main" val="1449092459"/>
                    </a:ext>
                  </a:extLst>
                </a:gridCol>
                <a:gridCol w="969239">
                  <a:extLst>
                    <a:ext uri="{9D8B030D-6E8A-4147-A177-3AD203B41FA5}">
                      <a16:colId xmlns:a16="http://schemas.microsoft.com/office/drawing/2014/main" val="1378615733"/>
                    </a:ext>
                  </a:extLst>
                </a:gridCol>
                <a:gridCol w="497449">
                  <a:extLst>
                    <a:ext uri="{9D8B030D-6E8A-4147-A177-3AD203B41FA5}">
                      <a16:colId xmlns:a16="http://schemas.microsoft.com/office/drawing/2014/main" val="1198617048"/>
                    </a:ext>
                  </a:extLst>
                </a:gridCol>
                <a:gridCol w="969239">
                  <a:extLst>
                    <a:ext uri="{9D8B030D-6E8A-4147-A177-3AD203B41FA5}">
                      <a16:colId xmlns:a16="http://schemas.microsoft.com/office/drawing/2014/main" val="4067174696"/>
                    </a:ext>
                  </a:extLst>
                </a:gridCol>
                <a:gridCol w="632494">
                  <a:extLst>
                    <a:ext uri="{9D8B030D-6E8A-4147-A177-3AD203B41FA5}">
                      <a16:colId xmlns:a16="http://schemas.microsoft.com/office/drawing/2014/main" val="473099241"/>
                    </a:ext>
                  </a:extLst>
                </a:gridCol>
              </a:tblGrid>
              <a:tr h="39931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SEMUS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HMCL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760333"/>
                  </a:ext>
                </a:extLst>
              </a:tr>
              <a:tr h="23061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CARGO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VÍNCULO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VÍNCULO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0636144"/>
                  </a:ext>
                </a:extLst>
              </a:tr>
              <a:tr h="23061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Estagiário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58558328"/>
                  </a:ext>
                </a:extLst>
              </a:tr>
              <a:tr h="23061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Farmacêutico-Bioquímico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3685024"/>
                  </a:ext>
                </a:extLst>
              </a:tr>
              <a:tr h="23061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Fisioterapeuta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0547775"/>
                  </a:ext>
                </a:extLst>
              </a:tr>
              <a:tr h="23061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Instrumentador cirúrgico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13896930"/>
                  </a:ext>
                </a:extLst>
              </a:tr>
              <a:tr h="23061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Jovem Aprendiz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5760778"/>
                  </a:ext>
                </a:extLst>
              </a:tr>
              <a:tr h="23061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Médico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7247117"/>
                  </a:ext>
                </a:extLst>
              </a:tr>
              <a:tr h="23061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Médico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4464148"/>
                  </a:ext>
                </a:extLst>
              </a:tr>
              <a:tr h="23061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Médico Veterinário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6274261"/>
                  </a:ext>
                </a:extLst>
              </a:tr>
              <a:tr h="23061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Motorista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542021"/>
                  </a:ext>
                </a:extLst>
              </a:tr>
              <a:tr h="23061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Nutricionista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9827111"/>
                  </a:ext>
                </a:extLst>
              </a:tr>
              <a:tr h="23061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Psicólogo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86352890"/>
                  </a:ext>
                </a:extLst>
              </a:tr>
              <a:tr h="23061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Promotor de Saúde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SESA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SESA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0292428"/>
                  </a:ext>
                </a:extLst>
              </a:tr>
              <a:tr h="23061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Recepcionista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Contrato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9081605"/>
                  </a:ext>
                </a:extLst>
              </a:tr>
              <a:tr h="38285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Secretário Municipal de Saúde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Comissionado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Comissionado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5014183"/>
                  </a:ext>
                </a:extLst>
              </a:tr>
              <a:tr h="38285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Superintendente hospitalar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Comissionado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Comissionado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777290"/>
                  </a:ext>
                </a:extLst>
              </a:tr>
              <a:tr h="23061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Técnico de Enfermagem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56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79122852"/>
                  </a:ext>
                </a:extLst>
              </a:tr>
              <a:tr h="23061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Técnico em Informática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6735652"/>
                  </a:ext>
                </a:extLst>
              </a:tr>
              <a:tr h="23061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Técnico em Radiologia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Efetivo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2981233"/>
                  </a:ext>
                </a:extLst>
              </a:tr>
              <a:tr h="230617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163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928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37565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20CFF-6C86-EE2D-C083-DBD6FE5DC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8EEFE0D6-3B67-FD89-2C48-138BAB6EA3B8}"/>
              </a:ext>
            </a:extLst>
          </p:cNvPr>
          <p:cNvSpPr txBox="1"/>
          <p:nvPr/>
        </p:nvSpPr>
        <p:spPr>
          <a:xfrm>
            <a:off x="667868" y="765450"/>
            <a:ext cx="109234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/>
              <a:t>DIRETRIZ 5 – Fortalecimento da Atenção Hospitalar </a:t>
            </a:r>
          </a:p>
          <a:p>
            <a:r>
              <a:rPr lang="pt-BR" sz="1600" b="1" dirty="0"/>
              <a:t>Objetivo: Ampliação do acesso da população, com redução de desigualdades e aperfeiçoamento da qualidade das ações e serviços de saúde.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B14B4760-99E5-676E-269A-F91E08778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289833"/>
              </p:ext>
            </p:extLst>
          </p:nvPr>
        </p:nvGraphicFramePr>
        <p:xfrm>
          <a:off x="667870" y="1660959"/>
          <a:ext cx="10995212" cy="279082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4036">
                  <a:extLst>
                    <a:ext uri="{9D8B030D-6E8A-4147-A177-3AD203B41FA5}">
                      <a16:colId xmlns:a16="http://schemas.microsoft.com/office/drawing/2014/main" val="4251004520"/>
                    </a:ext>
                  </a:extLst>
                </a:gridCol>
                <a:gridCol w="5928879">
                  <a:extLst>
                    <a:ext uri="{9D8B030D-6E8A-4147-A177-3AD203B41FA5}">
                      <a16:colId xmlns:a16="http://schemas.microsoft.com/office/drawing/2014/main" val="1257433254"/>
                    </a:ext>
                  </a:extLst>
                </a:gridCol>
                <a:gridCol w="4662297">
                  <a:extLst>
                    <a:ext uri="{9D8B030D-6E8A-4147-A177-3AD203B41FA5}">
                      <a16:colId xmlns:a16="http://schemas.microsoft.com/office/drawing/2014/main" val="1658146501"/>
                    </a:ext>
                  </a:extLst>
                </a:gridCol>
              </a:tblGrid>
              <a:tr h="55816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Nº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META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AÇÕES PROGRAMADAS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67817045"/>
                  </a:ext>
                </a:extLst>
              </a:tr>
              <a:tr h="558165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Contratar profissional especialista para a realização exames de Ressonância Magnética que sejam em caráter de Urgência.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Exames realizados na referência, com apoio do TFD, comforme oportunidade de agenda.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4661343"/>
                  </a:ext>
                </a:extLst>
              </a:tr>
              <a:tr h="558165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Manter a realização de exames de Eletrocardiograma.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1861 exames de ECG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1922967"/>
                  </a:ext>
                </a:extLst>
              </a:tr>
              <a:tr h="558165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Ampliar o contrato de prestação de serviço com empresa especializada em serviços de engenharia hospitalar.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Contrato não prorrogado, em novo processo de aquisição.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25558647"/>
                  </a:ext>
                </a:extLst>
              </a:tr>
              <a:tr h="558165"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Contratação Administrativa do HMCL à empresas especializadas com especialidades médicas, atendimentos de urgência e emergência, centro de exames de diagnóstico e cirurgias.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Processo em andamento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25666935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D132BD86-3FEC-8F18-A079-39E38667B7D6}"/>
              </a:ext>
            </a:extLst>
          </p:cNvPr>
          <p:cNvSpPr txBox="1"/>
          <p:nvPr/>
        </p:nvSpPr>
        <p:spPr>
          <a:xfrm>
            <a:off x="0" y="356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prstClr val="black"/>
                </a:solidFill>
                <a:latin typeface="Roboto" panose="02000000000000000000" pitchFamily="2" charset="0"/>
              </a:rPr>
              <a:t>HOSPITAL MUNICIPAL CAROLINA LUPION -  GESTÃO DE METAS</a:t>
            </a:r>
          </a:p>
        </p:txBody>
      </p:sp>
    </p:spTree>
    <p:extLst>
      <p:ext uri="{BB962C8B-B14F-4D97-AF65-F5344CB8AC3E}">
        <p14:creationId xmlns:p14="http://schemas.microsoft.com/office/powerpoint/2010/main" val="2324396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3C6DC-F5A9-4260-C3D3-588F5AA30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B38514CA-728B-EE0E-2C7C-E411B55D639C}"/>
              </a:ext>
            </a:extLst>
          </p:cNvPr>
          <p:cNvSpPr txBox="1"/>
          <p:nvPr/>
        </p:nvSpPr>
        <p:spPr>
          <a:xfrm>
            <a:off x="667868" y="765450"/>
            <a:ext cx="10923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/>
              <a:t>DIRETRIZ 11 – Fortalecimento da Gestão de Trabalho e Educação Permanente em Saúde </a:t>
            </a:r>
          </a:p>
          <a:p>
            <a:r>
              <a:rPr lang="pt-BR" sz="1600" b="1" dirty="0"/>
              <a:t>Objetivo: Manter e qualificar/capacitar os servidores da saúde 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46035AC-DE78-67BF-F861-D1F0624012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051844"/>
              </p:ext>
            </p:extLst>
          </p:nvPr>
        </p:nvGraphicFramePr>
        <p:xfrm>
          <a:off x="667870" y="1660959"/>
          <a:ext cx="10995212" cy="304551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4036">
                  <a:extLst>
                    <a:ext uri="{9D8B030D-6E8A-4147-A177-3AD203B41FA5}">
                      <a16:colId xmlns:a16="http://schemas.microsoft.com/office/drawing/2014/main" val="4251004520"/>
                    </a:ext>
                  </a:extLst>
                </a:gridCol>
                <a:gridCol w="5928879">
                  <a:extLst>
                    <a:ext uri="{9D8B030D-6E8A-4147-A177-3AD203B41FA5}">
                      <a16:colId xmlns:a16="http://schemas.microsoft.com/office/drawing/2014/main" val="1257433254"/>
                    </a:ext>
                  </a:extLst>
                </a:gridCol>
                <a:gridCol w="4662297">
                  <a:extLst>
                    <a:ext uri="{9D8B030D-6E8A-4147-A177-3AD203B41FA5}">
                      <a16:colId xmlns:a16="http://schemas.microsoft.com/office/drawing/2014/main" val="1658146501"/>
                    </a:ext>
                  </a:extLst>
                </a:gridCol>
              </a:tblGrid>
              <a:tr h="60910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Nº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META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Roboto" panose="02000000000000000000" pitchFamily="2" charset="0"/>
                        </a:rPr>
                        <a:t>AÇÕES PROGRAMADAS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67817045"/>
                  </a:ext>
                </a:extLst>
              </a:tr>
              <a:tr h="60910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Capacitar os profissionais de enfermagem do pronto-socorro em atendimento de urgência e emergência para melhorar a qualidade do atendimento e a segurança dos pacientes.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Realizado 02 treeinamentos em abril 2026 com a equipe médica e de enfermagem do HMCL.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4661343"/>
                  </a:ext>
                </a:extLst>
              </a:tr>
              <a:tr h="60910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Manter capacitações regulares para os profissionais de enfermagem do HMCL, visando melhorar a qualidade do atendimento e garantir a atualização constante sobre protocolos e práticas da área de enfermagem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Realizados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treinmentos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mensais para a equipe de enfermagem com educação continuada.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1922967"/>
                  </a:ext>
                </a:extLst>
              </a:tr>
              <a:tr h="60910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b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Manter capacitações regulares para os profissionais de limpeza do HMCL, visando à melhoria contínua dos processos de higienização hospitalar, segurança do paciente e controle de infecções, assegurando um ambiente limpo e seguro para todos.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Realizado 02 momentos de trreinamento para a equipe de limpeza - integração de novos funcionários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25558647"/>
                  </a:ext>
                </a:extLst>
              </a:tr>
              <a:tr h="60910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buNone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Capacitar os profissionais de enfermagem do pronto-socorro em atendimento de urgência e emergência para melhorar a qualidade do atendimento e a segurança dos pacientes.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Realizado 02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treeinamentos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em abril 2026 com a equipe médica e de enfermagem do HMCL.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25666935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2B04810D-924C-C22A-1540-1BE99F3C5CD2}"/>
              </a:ext>
            </a:extLst>
          </p:cNvPr>
          <p:cNvSpPr txBox="1"/>
          <p:nvPr/>
        </p:nvSpPr>
        <p:spPr>
          <a:xfrm>
            <a:off x="0" y="356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prstClr val="black"/>
                </a:solidFill>
                <a:latin typeface="Roboto" panose="02000000000000000000" pitchFamily="2" charset="0"/>
              </a:rPr>
              <a:t>HOSPITAL MUNICIPAL CAROLINA LUPION -  GESTÃO DE METAS</a:t>
            </a:r>
          </a:p>
        </p:txBody>
      </p:sp>
    </p:spTree>
    <p:extLst>
      <p:ext uri="{BB962C8B-B14F-4D97-AF65-F5344CB8AC3E}">
        <p14:creationId xmlns:p14="http://schemas.microsoft.com/office/powerpoint/2010/main" val="36364743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0608A-40A4-6D2E-447A-5B4A9A7BE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F0791FB9-133C-1FB7-001D-BF7BA1FD192E}"/>
              </a:ext>
            </a:extLst>
          </p:cNvPr>
          <p:cNvSpPr txBox="1"/>
          <p:nvPr/>
        </p:nvSpPr>
        <p:spPr>
          <a:xfrm>
            <a:off x="0" y="356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prstClr val="black"/>
                </a:solidFill>
                <a:latin typeface="Roboto" panose="02000000000000000000" pitchFamily="2" charset="0"/>
              </a:rPr>
              <a:t>HOSPITAL MUNICIPAL CAROLINA LUPION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3616F60-13D2-CDD6-659B-E331F6495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884284"/>
              </p:ext>
            </p:extLst>
          </p:nvPr>
        </p:nvGraphicFramePr>
        <p:xfrm>
          <a:off x="3386667" y="417195"/>
          <a:ext cx="5418666" cy="56692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38940868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787350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1205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ATENDIMENTOS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19357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Atendimentos Médico - Pronto Socorro</a:t>
                      </a:r>
                    </a:p>
                  </a:txBody>
                  <a:tcPr marL="114300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15.822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24790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INTERNAMENTOS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0192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    Cota de AIH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455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8526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Internamentos Pronto Socorro</a:t>
                      </a:r>
                    </a:p>
                  </a:txBody>
                  <a:tcPr marL="114300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1.276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00942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Internamentos para Cirurgias</a:t>
                      </a:r>
                    </a:p>
                  </a:txBody>
                  <a:tcPr marL="114300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26852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Total de Internamentos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1.812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87156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TRANSFERÊNCIAS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74406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Transferências</a:t>
                      </a:r>
                    </a:p>
                  </a:txBody>
                  <a:tcPr marL="114300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231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1029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Transferências SAMU</a:t>
                      </a:r>
                    </a:p>
                  </a:txBody>
                  <a:tcPr marL="114300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4965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PARTOS NORMAIS E CESARIANAS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65535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Partos Normais</a:t>
                      </a:r>
                    </a:p>
                  </a:txBody>
                  <a:tcPr marL="114300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66404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Cesarianas </a:t>
                      </a:r>
                    </a:p>
                  </a:txBody>
                  <a:tcPr marL="114300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60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79127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Total partos Normais/Cesáreas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1409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CIRURGIAS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9201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Cirurgias de Urgência</a:t>
                      </a:r>
                    </a:p>
                  </a:txBody>
                  <a:tcPr marL="114300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09522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Cirurgias Eletivas</a:t>
                      </a:r>
                    </a:p>
                  </a:txBody>
                  <a:tcPr marL="114300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83734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Cirurgias Ortopédicas</a:t>
                      </a:r>
                    </a:p>
                  </a:txBody>
                  <a:tcPr marL="114300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54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991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Cirurgias Oftalmológicas</a:t>
                      </a:r>
                    </a:p>
                  </a:txBody>
                  <a:tcPr marL="114300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57978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Cirurgias Ginecológicas</a:t>
                      </a:r>
                    </a:p>
                  </a:txBody>
                  <a:tcPr marL="114300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3028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Cirurgias Obstétricas</a:t>
                      </a:r>
                    </a:p>
                  </a:txBody>
                  <a:tcPr marL="114300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63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978139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Pequenas Cirurgias (</a:t>
                      </a:r>
                      <a:r>
                        <a:rPr lang="pt-BR" sz="1100" b="1" i="0" u="none" strike="noStrike" dirty="0" err="1">
                          <a:effectLst/>
                          <a:latin typeface="Roboto" panose="02000000000000000000" pitchFamily="2" charset="0"/>
                        </a:rPr>
                        <a:t>ambulatórial</a:t>
                      </a: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)</a:t>
                      </a:r>
                    </a:p>
                  </a:txBody>
                  <a:tcPr marL="114300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890394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Total de Atendimentos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216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30385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EXAMES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6665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Exames - Raio X</a:t>
                      </a:r>
                    </a:p>
                  </a:txBody>
                  <a:tcPr marL="114300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8.682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9614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Exames - Eletrocardiograma </a:t>
                      </a:r>
                    </a:p>
                  </a:txBody>
                  <a:tcPr marL="114300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1.613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4036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Exames - Tomografia</a:t>
                      </a:r>
                    </a:p>
                  </a:txBody>
                  <a:tcPr marL="114300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172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6533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Exames - Ultrassom</a:t>
                      </a:r>
                    </a:p>
                  </a:txBody>
                  <a:tcPr marL="114300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4234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Total de exames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10.567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53765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ASSISTÊNCIA SOCIAL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74419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Assistência Social HMCL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1" i="0" u="none" strike="noStrike" dirty="0">
                          <a:effectLst/>
                          <a:latin typeface="Roboto" panose="02000000000000000000" pitchFamily="2" charset="0"/>
                        </a:rPr>
                        <a:t>1.121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28964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88251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966A3-937B-EDFB-FF35-256686480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2CEF3EA-3047-3A6C-76BB-14B4CF46AFE7}"/>
              </a:ext>
            </a:extLst>
          </p:cNvPr>
          <p:cNvSpPr txBox="1"/>
          <p:nvPr/>
        </p:nvSpPr>
        <p:spPr>
          <a:xfrm>
            <a:off x="1524000" y="2921169"/>
            <a:ext cx="9144000" cy="1938992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C00000"/>
                </a:solidFill>
                <a:latin typeface="Bebas Neue" panose="020B0606020202050201" pitchFamily="34" charset="0"/>
              </a:rPr>
              <a:t>FARMÁCIAS BÁSICAS MUNICIPAIS</a:t>
            </a:r>
          </a:p>
        </p:txBody>
      </p:sp>
    </p:spTree>
    <p:extLst>
      <p:ext uri="{BB962C8B-B14F-4D97-AF65-F5344CB8AC3E}">
        <p14:creationId xmlns:p14="http://schemas.microsoft.com/office/powerpoint/2010/main" val="41634667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EA046-86E3-28FA-032D-7AF7314B6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91DEF5B-9757-3091-4EA8-5EA234F3DC92}"/>
              </a:ext>
            </a:extLst>
          </p:cNvPr>
          <p:cNvSpPr txBox="1"/>
          <p:nvPr/>
        </p:nvSpPr>
        <p:spPr>
          <a:xfrm>
            <a:off x="1" y="356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  <a:latin typeface="Roboto" panose="02000000000000000000" pitchFamily="2" charset="0"/>
              </a:rPr>
              <a:t>FARMÁCIAS BÁSICAS MUNICIPAIS – GESTÃO DE METAS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DE720D02-71D2-F102-2460-8DAA13DD0E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965344"/>
              </p:ext>
            </p:extLst>
          </p:nvPr>
        </p:nvGraphicFramePr>
        <p:xfrm>
          <a:off x="546848" y="1174707"/>
          <a:ext cx="11367248" cy="466775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171764">
                  <a:extLst>
                    <a:ext uri="{9D8B030D-6E8A-4147-A177-3AD203B41FA5}">
                      <a16:colId xmlns:a16="http://schemas.microsoft.com/office/drawing/2014/main" val="3908572215"/>
                    </a:ext>
                  </a:extLst>
                </a:gridCol>
                <a:gridCol w="4195484">
                  <a:extLst>
                    <a:ext uri="{9D8B030D-6E8A-4147-A177-3AD203B41FA5}">
                      <a16:colId xmlns:a16="http://schemas.microsoft.com/office/drawing/2014/main" val="17238969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METAS</a:t>
                      </a:r>
                      <a:endParaRPr lang="pt-B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AÇÕES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402372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pt-BR" sz="1200">
                          <a:effectLst/>
                          <a:latin typeface="+mn-lt"/>
                          <a:ea typeface="Arial" panose="020B0604020202020204" pitchFamily="34" charset="0"/>
                        </a:rPr>
                        <a:t>Manter e garantir o acesso aos medicamentos constantes na REMUME/REREME</a:t>
                      </a:r>
                      <a:endParaRPr lang="pt-BR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indent="-1270" algn="just">
                        <a:lnSpc>
                          <a:spcPct val="107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Elenco de Medicamentos disponibilizados nas farmácias Públicas Municipais 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2989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pt-BR" sz="1200">
                          <a:effectLst/>
                          <a:latin typeface="+mn-lt"/>
                          <a:ea typeface="Arial" panose="020B0604020202020204" pitchFamily="34" charset="0"/>
                        </a:rPr>
                        <a:t>Manter o Convênio junto ao  Consórcio Paraná Saúde de Medicamentos</a:t>
                      </a:r>
                      <a:endParaRPr lang="pt-BR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indent="-1270" algn="just">
                        <a:lnSpc>
                          <a:spcPct val="107000"/>
                        </a:lnSpc>
                        <a:buNone/>
                      </a:pPr>
                      <a:r>
                        <a:rPr lang="pt-BR" sz="1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Mantendo contrato anual de participação junto ao Consórcio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4024534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Manter campanha anual sobre  Uso Racional de Medicamentos</a:t>
                      </a:r>
                      <a:endParaRPr lang="pt-B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Realizando campanha informativa em rádio, palestras, folders e cartazes informativos.</a:t>
                      </a:r>
                      <a:endParaRPr lang="pt-B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649429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Manter o programa C.E.A.F. (Componente Especializado da Assistência Farmacêutica)</a:t>
                      </a:r>
                      <a:endParaRPr lang="pt-B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pt-BR" sz="1200">
                          <a:effectLst/>
                          <a:latin typeface="+mn-lt"/>
                          <a:ea typeface="Arial" panose="020B0604020202020204" pitchFamily="34" charset="0"/>
                        </a:rPr>
                        <a:t>Realizando atendimentos e distribuição de medicamentos especializados em farmácia situada na secretaria de saúde.</a:t>
                      </a:r>
                      <a:endParaRPr lang="pt-BR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6212868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Manter Recolhimento, com divulgação, de medicamentos das residências para o correto Descarte</a:t>
                      </a:r>
                      <a:endParaRPr lang="pt-B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pt-BR" sz="1200">
                          <a:effectLst/>
                          <a:latin typeface="+mn-lt"/>
                          <a:ea typeface="Arial" panose="020B0604020202020204" pitchFamily="34" charset="0"/>
                        </a:rPr>
                        <a:t>Divulgando por rádio e cartazes informativos sobre Medicamentos impróprios para uso com descarte correto por empresa especializada nas UBS e Farmácias municipais</a:t>
                      </a:r>
                      <a:endParaRPr lang="pt-BR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2331127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Manter a confecção e distribuição de carteirinhas do HIPERDIA municipal</a:t>
                      </a:r>
                      <a:endParaRPr lang="pt-B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Realizando a distribuição aos pacientes com hipertensão e diabetes, atualmente uma média de 2 mil carteirinhas distribuídas anualmente.</a:t>
                      </a:r>
                      <a:endParaRPr lang="pt-B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153161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Manter a aquisição de Medicamentos para Distribuição Gratuita através de licitação municipal</a:t>
                      </a:r>
                      <a:endParaRPr lang="pt-B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Realizando licitação anual de medicamentos como suplementação ao consumo já realizado pelo consórcio</a:t>
                      </a:r>
                      <a:endParaRPr lang="pt-B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032814966"/>
                  </a:ext>
                </a:extLst>
              </a:tr>
            </a:tbl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FE4867B0-6D32-795D-CCCB-64A8493A94CF}"/>
              </a:ext>
            </a:extLst>
          </p:cNvPr>
          <p:cNvSpPr txBox="1"/>
          <p:nvPr/>
        </p:nvSpPr>
        <p:spPr>
          <a:xfrm>
            <a:off x="-1" y="526781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/>
              <a:t>DIRETRIZ 06 – Fortalecimento da Assistência Farmacêutica </a:t>
            </a:r>
          </a:p>
          <a:p>
            <a:r>
              <a:rPr lang="pt-BR" sz="1400" b="1" dirty="0"/>
              <a:t>Objetivo: Promover o acesso da população do Município aos medicamentos contemplados na REMUME/REREME e ao cuidado farmacêutico</a:t>
            </a:r>
          </a:p>
        </p:txBody>
      </p:sp>
    </p:spTree>
    <p:extLst>
      <p:ext uri="{BB962C8B-B14F-4D97-AF65-F5344CB8AC3E}">
        <p14:creationId xmlns:p14="http://schemas.microsoft.com/office/powerpoint/2010/main" val="39166970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51648-AFFD-13DB-3881-62A869CCF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90C3374-4A15-C1F7-A866-91709F0265A1}"/>
              </a:ext>
            </a:extLst>
          </p:cNvPr>
          <p:cNvSpPr txBox="1"/>
          <p:nvPr/>
        </p:nvSpPr>
        <p:spPr>
          <a:xfrm>
            <a:off x="1" y="356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  <a:latin typeface="Roboto" panose="02000000000000000000" pitchFamily="2" charset="0"/>
              </a:rPr>
              <a:t>FARMÁCIAS BÁSICAS MUNICIPAIS – GESTÃO DE METAS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D1E3D18C-B236-ADEC-B6BE-3C0914E45D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641421"/>
              </p:ext>
            </p:extLst>
          </p:nvPr>
        </p:nvGraphicFramePr>
        <p:xfrm>
          <a:off x="412376" y="1425719"/>
          <a:ext cx="11367248" cy="453669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082116">
                  <a:extLst>
                    <a:ext uri="{9D8B030D-6E8A-4147-A177-3AD203B41FA5}">
                      <a16:colId xmlns:a16="http://schemas.microsoft.com/office/drawing/2014/main" val="3908572215"/>
                    </a:ext>
                  </a:extLst>
                </a:gridCol>
                <a:gridCol w="4285132">
                  <a:extLst>
                    <a:ext uri="{9D8B030D-6E8A-4147-A177-3AD203B41FA5}">
                      <a16:colId xmlns:a16="http://schemas.microsoft.com/office/drawing/2014/main" val="17238969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METAS</a:t>
                      </a:r>
                      <a:endParaRPr lang="pt-B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AÇÕES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402372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Manter a distribuição das revisões no elenco de medicamentos da REMUME – Relação de Medicamentos Essenciais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 Realizando revisão anual da padronização de medicamentos através da CFT - Comissão </a:t>
                      </a:r>
                      <a:r>
                        <a:rPr lang="pt-BR" sz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Farmacia</a:t>
                      </a: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pt-BR" sz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Terapeutica</a:t>
                      </a: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 municipal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672989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Manter atualizados os profissionais prescritores</a:t>
                      </a:r>
                      <a:endParaRPr lang="pt-B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pt-BR" sz="1200">
                          <a:effectLst/>
                          <a:latin typeface="+mn-lt"/>
                          <a:ea typeface="Arial" panose="020B0604020202020204" pitchFamily="34" charset="0"/>
                        </a:rPr>
                        <a:t>Com a revisão da REMUME os profissionais prescritores já são atualizados</a:t>
                      </a:r>
                      <a:endParaRPr lang="pt-BR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4024534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Manter o C.A.F – Central de Abastecimento  Farmacêutico, separado fisicamente armazenamento de medicamentos no andar superior do estoque farmacêutico - SEMUS) e manter unidade exclusiva no sistema informatizado</a:t>
                      </a:r>
                      <a:endParaRPr lang="pt-B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Mantendo Estoque separado em duas áreas distintas para melhor logística</a:t>
                      </a:r>
                      <a:endParaRPr lang="pt-B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649429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Manter a Implementação de uniformes (camisetas  polo) padronizados a todos os funcionários das farmácias públicas municipais, utilizando verba oriunda da IOAF (Incentivo à Organização da Assistência  Farmacêutica)</a:t>
                      </a:r>
                      <a:endParaRPr lang="pt-B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Camisetas confeccionadas para melhor padronização de atendimento, onde o usuário identifica o servidor</a:t>
                      </a:r>
                      <a:endParaRPr lang="pt-B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6212868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Manter unidade exclusiva para atendimento aos usuários do Componente Especializado da Assistência Farmacêutica – CEAF, sala localizada na secretaria de saúde, onde o atendimento é realizado por agendamento, presencial, telefone ou WhatsApp</a:t>
                      </a:r>
                      <a:endParaRPr lang="pt-B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Unidade exclusivo de atendimento, onde atualmente possuímos mais de 1400 usuários ativos</a:t>
                      </a:r>
                      <a:endParaRPr lang="pt-B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2331127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Viabilizar a abertura de uma farmácia básica aos finais de semana</a:t>
                      </a:r>
                      <a:endParaRPr lang="pt-B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pt-BR" sz="1200" dirty="0">
                          <a:effectLst/>
                          <a:latin typeface="+mn-lt"/>
                          <a:ea typeface="Arial" panose="020B0604020202020204" pitchFamily="34" charset="0"/>
                        </a:rPr>
                        <a:t>Proporcionar atendimentos para usuários que necessitam de medicamentos no fim de semana (ex. pacientes hospital)</a:t>
                      </a:r>
                      <a:endParaRPr lang="pt-BR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153161517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F758D342-B783-985D-CE0A-148F18DBA267}"/>
              </a:ext>
            </a:extLst>
          </p:cNvPr>
          <p:cNvSpPr txBox="1"/>
          <p:nvPr/>
        </p:nvSpPr>
        <p:spPr>
          <a:xfrm>
            <a:off x="-1" y="526781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/>
              <a:t>DIRETRIZ 06 – Fortalecimento da Assistência Farmacêutica </a:t>
            </a:r>
          </a:p>
          <a:p>
            <a:r>
              <a:rPr lang="pt-BR" sz="1400" b="1" dirty="0"/>
              <a:t>Objetivo: Promover o acesso da população do Município aos medicamentos contemplados na REMUME/REREME e ao cuidado farmacêutico</a:t>
            </a:r>
          </a:p>
        </p:txBody>
      </p:sp>
    </p:spTree>
    <p:extLst>
      <p:ext uri="{BB962C8B-B14F-4D97-AF65-F5344CB8AC3E}">
        <p14:creationId xmlns:p14="http://schemas.microsoft.com/office/powerpoint/2010/main" val="4931850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5C3E6-4976-B771-2D71-E956E69C9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E273F23-A487-083A-3887-23971AFB426C}"/>
              </a:ext>
            </a:extLst>
          </p:cNvPr>
          <p:cNvSpPr txBox="1"/>
          <p:nvPr/>
        </p:nvSpPr>
        <p:spPr>
          <a:xfrm>
            <a:off x="1" y="356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  <a:latin typeface="Roboto" panose="02000000000000000000" pitchFamily="2" charset="0"/>
              </a:rPr>
              <a:t>FARMÁCIAS BÁSICAS MUNICIPAIS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02583DB-AB5C-6DCE-EC23-503CFD53BC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688258"/>
              </p:ext>
            </p:extLst>
          </p:nvPr>
        </p:nvGraphicFramePr>
        <p:xfrm>
          <a:off x="2752165" y="1708523"/>
          <a:ext cx="6866964" cy="93445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652682">
                  <a:extLst>
                    <a:ext uri="{9D8B030D-6E8A-4147-A177-3AD203B41FA5}">
                      <a16:colId xmlns:a16="http://schemas.microsoft.com/office/drawing/2014/main" val="3447194666"/>
                    </a:ext>
                  </a:extLst>
                </a:gridCol>
                <a:gridCol w="2214282">
                  <a:extLst>
                    <a:ext uri="{9D8B030D-6E8A-4147-A177-3AD203B41FA5}">
                      <a16:colId xmlns:a16="http://schemas.microsoft.com/office/drawing/2014/main" val="363638493"/>
                    </a:ext>
                  </a:extLst>
                </a:gridCol>
              </a:tblGrid>
              <a:tr h="467225">
                <a:tc>
                  <a:txBody>
                    <a:bodyPr/>
                    <a:lstStyle/>
                    <a:p>
                      <a:pPr lvl="0" fontAlgn="base"/>
                      <a:r>
                        <a:rPr lang="pt-BR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Medicamentos dispensados (quantidade em unidades)</a:t>
                      </a: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400" b="1" dirty="0">
                          <a:effectLst/>
                        </a:rPr>
                        <a:t>1º QUADRIM</a:t>
                      </a:r>
                      <a:endParaRPr lang="pt-BR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5904567"/>
                  </a:ext>
                </a:extLst>
              </a:tr>
              <a:tr h="4672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pt-BR" sz="1400">
                          <a:effectLst/>
                        </a:rPr>
                        <a:t>MEDICAMENTOS NO GERAL</a:t>
                      </a:r>
                      <a:endParaRPr lang="pt-B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effectLst/>
                        </a:rPr>
                        <a:t>2.230.979 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4158110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E6E86475-9D9B-BE8A-118F-219D43870C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220690"/>
              </p:ext>
            </p:extLst>
          </p:nvPr>
        </p:nvGraphicFramePr>
        <p:xfrm>
          <a:off x="2752165" y="4814047"/>
          <a:ext cx="6866964" cy="70939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679576">
                  <a:extLst>
                    <a:ext uri="{9D8B030D-6E8A-4147-A177-3AD203B41FA5}">
                      <a16:colId xmlns:a16="http://schemas.microsoft.com/office/drawing/2014/main" val="2858854608"/>
                    </a:ext>
                  </a:extLst>
                </a:gridCol>
                <a:gridCol w="2187388">
                  <a:extLst>
                    <a:ext uri="{9D8B030D-6E8A-4147-A177-3AD203B41FA5}">
                      <a16:colId xmlns:a16="http://schemas.microsoft.com/office/drawing/2014/main" val="1264895397"/>
                    </a:ext>
                  </a:extLst>
                </a:gridCol>
              </a:tblGrid>
              <a:tr h="354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Pacientes atendidos</a:t>
                      </a:r>
                      <a:endParaRPr lang="pt-B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400" b="1" dirty="0">
                          <a:effectLst/>
                        </a:rPr>
                        <a:t>1º QUADRIM</a:t>
                      </a:r>
                      <a:endParaRPr lang="pt-BR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9218483"/>
                  </a:ext>
                </a:extLst>
              </a:tr>
              <a:tr h="3546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pt-BR" sz="1400">
                          <a:effectLst/>
                        </a:rPr>
                        <a:t>ATENDIMENTOS</a:t>
                      </a:r>
                      <a:endParaRPr lang="pt-B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effectLst/>
                        </a:rPr>
                        <a:t>34.937 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0244455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0EF5C794-FD59-68CB-2647-07C711A20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150998"/>
              </p:ext>
            </p:extLst>
          </p:nvPr>
        </p:nvGraphicFramePr>
        <p:xfrm>
          <a:off x="2752165" y="3390285"/>
          <a:ext cx="6866964" cy="69228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670611">
                  <a:extLst>
                    <a:ext uri="{9D8B030D-6E8A-4147-A177-3AD203B41FA5}">
                      <a16:colId xmlns:a16="http://schemas.microsoft.com/office/drawing/2014/main" val="3220767635"/>
                    </a:ext>
                  </a:extLst>
                </a:gridCol>
                <a:gridCol w="2196353">
                  <a:extLst>
                    <a:ext uri="{9D8B030D-6E8A-4147-A177-3AD203B41FA5}">
                      <a16:colId xmlns:a16="http://schemas.microsoft.com/office/drawing/2014/main" val="3643243775"/>
                    </a:ext>
                  </a:extLst>
                </a:gridCol>
              </a:tblGrid>
              <a:tr h="345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Investimento em medicamentos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400" b="1" dirty="0">
                          <a:effectLst/>
                          <a:latin typeface="+mn-lt"/>
                        </a:rPr>
                        <a:t>1º QUADRIM</a:t>
                      </a:r>
                      <a:endParaRPr lang="pt-BR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0288305"/>
                  </a:ext>
                </a:extLst>
              </a:tr>
              <a:tr h="34659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TOTAL VALOR EM MEDICAMENTOS</a:t>
                      </a:r>
                      <a:endParaRPr lang="pt-B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dirty="0">
                          <a:effectLst/>
                          <a:latin typeface="+mn-lt"/>
                        </a:rPr>
                        <a:t>R$ 883.756,26 </a:t>
                      </a:r>
                      <a:endParaRPr lang="pt-BR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8250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33182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A7FAC-7B39-F090-1BDE-CAAC53163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0970B79-25E0-0FCE-869C-319630E810D1}"/>
              </a:ext>
            </a:extLst>
          </p:cNvPr>
          <p:cNvSpPr txBox="1"/>
          <p:nvPr/>
        </p:nvSpPr>
        <p:spPr>
          <a:xfrm>
            <a:off x="1524000" y="2274838"/>
            <a:ext cx="9144000" cy="2308324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rgbClr val="C00000"/>
                </a:solidFill>
                <a:latin typeface="Bebas Neue" panose="020B0606020202050201" pitchFamily="34" charset="0"/>
              </a:rPr>
              <a:t>Caps – centro de atenção psicossocial</a:t>
            </a:r>
          </a:p>
        </p:txBody>
      </p:sp>
    </p:spTree>
    <p:extLst>
      <p:ext uri="{BB962C8B-B14F-4D97-AF65-F5344CB8AC3E}">
        <p14:creationId xmlns:p14="http://schemas.microsoft.com/office/powerpoint/2010/main" val="927517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9089D-E000-3EB5-55D5-B9F4AE69C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3D68910-2923-7177-6295-EBF84783EF6B}"/>
              </a:ext>
            </a:extLst>
          </p:cNvPr>
          <p:cNvSpPr txBox="1"/>
          <p:nvPr/>
        </p:nvSpPr>
        <p:spPr>
          <a:xfrm>
            <a:off x="1612898" y="482600"/>
            <a:ext cx="905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prstClr val="black"/>
                </a:solidFill>
                <a:latin typeface="Roboto" panose="02000000000000000000" pitchFamily="2" charset="0"/>
              </a:rPr>
              <a:t>Relações de ações mantidas e alcançadas no quadrimestre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A6481323-4718-9F27-5635-B3FF23E01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420779"/>
              </p:ext>
            </p:extLst>
          </p:nvPr>
        </p:nvGraphicFramePr>
        <p:xfrm>
          <a:off x="627155" y="1383058"/>
          <a:ext cx="11026588" cy="409188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155951">
                  <a:extLst>
                    <a:ext uri="{9D8B030D-6E8A-4147-A177-3AD203B41FA5}">
                      <a16:colId xmlns:a16="http://schemas.microsoft.com/office/drawing/2014/main" val="497064625"/>
                    </a:ext>
                  </a:extLst>
                </a:gridCol>
                <a:gridCol w="4240306">
                  <a:extLst>
                    <a:ext uri="{9D8B030D-6E8A-4147-A177-3AD203B41FA5}">
                      <a16:colId xmlns:a16="http://schemas.microsoft.com/office/drawing/2014/main" val="597709924"/>
                    </a:ext>
                  </a:extLst>
                </a:gridCol>
                <a:gridCol w="3630331">
                  <a:extLst>
                    <a:ext uri="{9D8B030D-6E8A-4147-A177-3AD203B41FA5}">
                      <a16:colId xmlns:a16="http://schemas.microsoft.com/office/drawing/2014/main" val="843147844"/>
                    </a:ext>
                  </a:extLst>
                </a:gridCol>
              </a:tblGrid>
              <a:tr h="454475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Ação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Resultado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Meta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2461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02 - </a:t>
                      </a:r>
                      <a:r>
                        <a:rPr lang="pt-BR" sz="15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atendimento ambulatorial de psiquiatria e transtorno do espectro autista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5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Garantia de continuidade assistencial, acompanhamento sistemático dos usuários, ajustes terapêuticos oportunos e redução de riscos de descompensação clinica, fortalecendo o cuidado integral em saúde mental.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Durante o quadrimestre, a meta referente aos atendimentos médicos psiquiátricos foi mantida, assegurando acompanhamento continuo, avaliação clinica sistemática e suporte terapêutico aos usuários do serviço.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44163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03 - </a:t>
                      </a:r>
                      <a:r>
                        <a:rPr lang="pt-BR" sz="15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matriciamento e capacitações sobre saúde mental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5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Ampliação do conhecimento técnico das equipes, fortalecimento da integração entre serviços, qualificação dos encaminhamentos e maior efetividade no cuidado em saúde mental no território.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Ações de matriciamento e capacitação realizada conforme o planejado.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76300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06 - </a:t>
                      </a:r>
                      <a:r>
                        <a:rPr lang="pt-BR" sz="15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Manter oficinas de terapias dentro do espaço físico do CAPS para os pacientes que frequentam a unidade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5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Oficinas mantidas conforme planejamento, proporcionando espaço de expressão, socialização e desenvolvimento de habilidades.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Manter meta continua das oficinas terapêuticas.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4784908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5F0D6A83-773A-1781-B2D1-4563EDC5C4BC}"/>
              </a:ext>
            </a:extLst>
          </p:cNvPr>
          <p:cNvSpPr txBox="1"/>
          <p:nvPr/>
        </p:nvSpPr>
        <p:spPr>
          <a:xfrm>
            <a:off x="0" y="4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CAPS – CENTRO DE ATENÇÃO PSICOSSOCIAL VOVÓ TONICA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560C068-9478-5368-E079-D3FD97257943}"/>
              </a:ext>
            </a:extLst>
          </p:cNvPr>
          <p:cNvSpPr txBox="1"/>
          <p:nvPr/>
        </p:nvSpPr>
        <p:spPr>
          <a:xfrm>
            <a:off x="627155" y="837601"/>
            <a:ext cx="110265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/>
              <a:t>DIRETRIZ 08 – Fortalecimento da Atenção à Saúde Mental </a:t>
            </a:r>
          </a:p>
          <a:p>
            <a:r>
              <a:rPr lang="pt-BR" sz="1200" b="1" dirty="0"/>
              <a:t>Objetivo: Ampliação do acesso da população, com redução de desigualdades e aperfeiçoamento da qualidade das ações e serviços de saúde. </a:t>
            </a:r>
          </a:p>
        </p:txBody>
      </p:sp>
    </p:spTree>
    <p:extLst>
      <p:ext uri="{BB962C8B-B14F-4D97-AF65-F5344CB8AC3E}">
        <p14:creationId xmlns:p14="http://schemas.microsoft.com/office/powerpoint/2010/main" val="20506882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5331435A-A459-DA91-CF93-4F5388775DB8}"/>
              </a:ext>
            </a:extLst>
          </p:cNvPr>
          <p:cNvSpPr txBox="1"/>
          <p:nvPr/>
        </p:nvSpPr>
        <p:spPr>
          <a:xfrm>
            <a:off x="1568449" y="804148"/>
            <a:ext cx="905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prstClr val="black"/>
                </a:solidFill>
                <a:latin typeface="Roboto" panose="02000000000000000000" pitchFamily="2" charset="0"/>
              </a:rPr>
              <a:t>Relações de ações mantidas e alcançadas no quadrimestre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DFA947CF-3A57-30B4-0604-DA8753CDC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514076"/>
              </p:ext>
            </p:extLst>
          </p:nvPr>
        </p:nvGraphicFramePr>
        <p:xfrm>
          <a:off x="1084729" y="2346960"/>
          <a:ext cx="10515597" cy="10363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971052">
                  <a:extLst>
                    <a:ext uri="{9D8B030D-6E8A-4147-A177-3AD203B41FA5}">
                      <a16:colId xmlns:a16="http://schemas.microsoft.com/office/drawing/2014/main" val="2561843294"/>
                    </a:ext>
                  </a:extLst>
                </a:gridCol>
                <a:gridCol w="4822692">
                  <a:extLst>
                    <a:ext uri="{9D8B030D-6E8A-4147-A177-3AD203B41FA5}">
                      <a16:colId xmlns:a16="http://schemas.microsoft.com/office/drawing/2014/main" val="2984628064"/>
                    </a:ext>
                  </a:extLst>
                </a:gridCol>
                <a:gridCol w="2721853">
                  <a:extLst>
                    <a:ext uri="{9D8B030D-6E8A-4147-A177-3AD203B41FA5}">
                      <a16:colId xmlns:a16="http://schemas.microsoft.com/office/drawing/2014/main" val="2013801243"/>
                    </a:ext>
                  </a:extLst>
                </a:gridCol>
              </a:tblGrid>
              <a:tr h="3962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200" dirty="0">
                          <a:latin typeface="Roboto" panose="02000000000000000000" pitchFamily="2" charset="0"/>
                        </a:rPr>
                        <a:t>Ação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200" dirty="0">
                          <a:latin typeface="Roboto" panose="02000000000000000000" pitchFamily="2" charset="0"/>
                        </a:rPr>
                        <a:t>Resultado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pt-BR" sz="1200" dirty="0">
                          <a:latin typeface="Roboto" panose="02000000000000000000" pitchFamily="2" charset="0"/>
                        </a:rPr>
                        <a:t>Meta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9952365"/>
                  </a:ext>
                </a:extLst>
              </a:tr>
              <a:tr h="6095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12 - </a:t>
                      </a:r>
                      <a:r>
                        <a:rPr lang="pt-BR" sz="1200" dirty="0"/>
                        <a:t> Manter Campanha Janeiro Branco </a:t>
                      </a:r>
                      <a:endParaRPr lang="pt-BR" sz="1200" dirty="0"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Ampliação da discussão sobre saúde mental, fortalecendo ações de prevenção, promoção do autocuidado maior aproximação da comunidade com os serviços ofertados pelo CAPS.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Realização das ações alusivas á campanha janeiro branco.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6891456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F2ADAD43-8421-1AB3-1738-B8EB4ABB117E}"/>
              </a:ext>
            </a:extLst>
          </p:cNvPr>
          <p:cNvSpPr txBox="1"/>
          <p:nvPr/>
        </p:nvSpPr>
        <p:spPr>
          <a:xfrm>
            <a:off x="0" y="4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CAPS – CENTRO DE ATENÇÃO PSICOSSOCIAL VOVÓ TONICA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E9B5523-D2E1-6F54-96CA-14DEEBEAA1ED}"/>
              </a:ext>
            </a:extLst>
          </p:cNvPr>
          <p:cNvSpPr txBox="1"/>
          <p:nvPr/>
        </p:nvSpPr>
        <p:spPr>
          <a:xfrm>
            <a:off x="1084726" y="1515959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/>
              <a:t>DIRETRIZ 11 – Fortalecimento da Gestão de Trabalho e Educação Permanente em Saúde </a:t>
            </a:r>
          </a:p>
          <a:p>
            <a:r>
              <a:rPr lang="pt-BR" sz="1600" b="1" dirty="0"/>
              <a:t>Objetivo: Manter e qualificar/capacitar os servidores da saúde</a:t>
            </a:r>
          </a:p>
        </p:txBody>
      </p:sp>
    </p:spTree>
    <p:extLst>
      <p:ext uri="{BB962C8B-B14F-4D97-AF65-F5344CB8AC3E}">
        <p14:creationId xmlns:p14="http://schemas.microsoft.com/office/powerpoint/2010/main" val="8806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9B21E-51D7-EA9B-46D0-128B76EAA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F85E69F-1F62-451B-934F-F9294E2AD5B6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2924441" y="822931"/>
            <a:ext cx="6343116" cy="48367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  <a:defRPr/>
            </a:pPr>
            <a:r>
              <a:rPr lang="pt-BR" sz="1477" b="1" dirty="0">
                <a:solidFill>
                  <a:schemeClr val="tx1"/>
                </a:solidFill>
                <a:latin typeface="Roboto" panose="02000000000000000000" pitchFamily="2" charset="0"/>
              </a:rPr>
              <a:t>A Secretaria Municipal de Saúde atualmente conta com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pt-BR" sz="1477" b="1" dirty="0">
                <a:solidFill>
                  <a:schemeClr val="tx1"/>
                </a:solidFill>
                <a:latin typeface="Roboto" panose="02000000000000000000" pitchFamily="2" charset="0"/>
              </a:rPr>
              <a:t>412 funcionários distribuídos entre: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pt-BR" sz="1477" b="1" dirty="0">
              <a:solidFill>
                <a:schemeClr val="tx1"/>
              </a:solidFill>
              <a:latin typeface="Roboto" panose="02000000000000000000" pitchFamily="2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  <a:latin typeface="Roboto" panose="02000000000000000000" pitchFamily="2" charset="0"/>
              </a:rPr>
              <a:t>04 Unidades Básicas de Saúde na Área Urbana, que prestam atendimento médico e odontológico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  <a:latin typeface="Roboto" panose="02000000000000000000" pitchFamily="2" charset="0"/>
              </a:rPr>
              <a:t>08 Unidades de Saúde na Área Rural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  <a:latin typeface="Roboto" panose="02000000000000000000" pitchFamily="2" charset="0"/>
              </a:rPr>
              <a:t>01 Farmácia Central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  <a:latin typeface="Roboto" panose="02000000000000000000" pitchFamily="2" charset="0"/>
              </a:rPr>
              <a:t>01 Farmácia na UBS. Dr. Domingos Cunha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  <a:latin typeface="Roboto" panose="02000000000000000000" pitchFamily="2" charset="0"/>
              </a:rPr>
              <a:t>01 Farmácia na UBS. Dr. Hélio Araújo de Masi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  <a:latin typeface="Roboto" panose="02000000000000000000" pitchFamily="2" charset="0"/>
              </a:rPr>
              <a:t>01 Farmácia no Hospital Municipal Carolina Lupion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  <a:latin typeface="Roboto" panose="02000000000000000000" pitchFamily="2" charset="0"/>
              </a:rPr>
              <a:t>01 Clínica Municipal de Fisioterapia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  <a:latin typeface="Roboto" panose="02000000000000000000" pitchFamily="2" charset="0"/>
              </a:rPr>
              <a:t>01 Hospital Municipal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  <a:latin typeface="Roboto" panose="02000000000000000000" pitchFamily="2" charset="0"/>
              </a:rPr>
              <a:t>01 Sede Administrativa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  <a:latin typeface="Roboto" panose="02000000000000000000" pitchFamily="2" charset="0"/>
              </a:rPr>
              <a:t>01 CAPS (Centro de Atenção Psicossocial)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  <a:latin typeface="Roboto" panose="02000000000000000000" pitchFamily="2" charset="0"/>
              </a:rPr>
              <a:t>01 Laboratório Municipal de Análises Clínicas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  <a:latin typeface="Roboto" panose="02000000000000000000" pitchFamily="2" charset="0"/>
              </a:rPr>
              <a:t>01 SAMU – Serviço de Atendimento Móvel de Urgência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  <a:latin typeface="Roboto" panose="02000000000000000000" pitchFamily="2" charset="0"/>
              </a:rPr>
              <a:t>01 Centro de castração Municipal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  <a:latin typeface="Roboto" panose="02000000000000000000" pitchFamily="2" charset="0"/>
              </a:rPr>
              <a:t>01 Ambulatório de especialidades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pt-BR" sz="1477" dirty="0">
              <a:solidFill>
                <a:schemeClr val="tx1"/>
              </a:solidFill>
              <a:latin typeface="Roboto" panose="02000000000000000000" pitchFamily="2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pt-BR" sz="1477" dirty="0">
              <a:solidFill>
                <a:schemeClr val="tx1"/>
              </a:solidFill>
              <a:latin typeface="Roboto" panose="02000000000000000000" pitchFamily="2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pt-BR" sz="1477" dirty="0">
              <a:solidFill>
                <a:schemeClr val="tx1"/>
              </a:solidFill>
              <a:latin typeface="Roboto" panose="02000000000000000000" pitchFamily="2" charset="0"/>
            </a:endParaRPr>
          </a:p>
        </p:txBody>
      </p:sp>
      <p:sp>
        <p:nvSpPr>
          <p:cNvPr id="3" name="Título 8">
            <a:extLst>
              <a:ext uri="{FF2B5EF4-FFF2-40B4-BE49-F238E27FC236}">
                <a16:creationId xmlns:a16="http://schemas.microsoft.com/office/drawing/2014/main" id="{A4FA3262-217D-5818-072F-D67FFB07BE02}"/>
              </a:ext>
            </a:extLst>
          </p:cNvPr>
          <p:cNvSpPr txBox="1">
            <a:spLocks/>
          </p:cNvSpPr>
          <p:nvPr/>
        </p:nvSpPr>
        <p:spPr>
          <a:xfrm>
            <a:off x="1524001" y="-1"/>
            <a:ext cx="9143999" cy="68339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C00000"/>
                </a:solidFill>
              </a:rPr>
              <a:t>GESTÃO DO TRABALHO</a:t>
            </a:r>
            <a:endParaRPr lang="pt-BR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131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61A46-5A7E-571B-22AC-78371A88D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A2264E6F-BD89-635E-4F78-7B865AAD8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43" y="2196333"/>
            <a:ext cx="2744716" cy="284072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C7F1197-1FF3-AFA9-7F31-CFACD894BB77}"/>
              </a:ext>
            </a:extLst>
          </p:cNvPr>
          <p:cNvSpPr txBox="1"/>
          <p:nvPr/>
        </p:nvSpPr>
        <p:spPr>
          <a:xfrm>
            <a:off x="0" y="4546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CAPS – CENTRO DE ATENÇÃO PSICOSSOCIAL VOVÓ TONICA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E4A11C6-A91C-607F-5DB9-63E7D357D22D}"/>
              </a:ext>
            </a:extLst>
          </p:cNvPr>
          <p:cNvSpPr txBox="1"/>
          <p:nvPr/>
        </p:nvSpPr>
        <p:spPr>
          <a:xfrm>
            <a:off x="1524000" y="73566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prstClr val="black"/>
                </a:solidFill>
              </a:rPr>
              <a:t>No quadrimestre, foi inaugurado o novo espaço do CAPS, ampliando e qualificando a oferta de atendimento em saúde mental, com melhores condições estruturais para acolhimento .</a:t>
            </a:r>
            <a:endParaRPr lang="pt-BR" dirty="0">
              <a:solidFill>
                <a:prstClr val="black"/>
              </a:solidFill>
              <a:latin typeface="Roboto" panose="02000000000000000000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BCF9A66-178A-766B-E44E-01F7B1030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816100"/>
            <a:ext cx="6096000" cy="364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809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E632C-A607-8A15-D6CE-5E0F59BC8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2E7AF64-0121-6D20-E3C2-107C250CB11C}"/>
              </a:ext>
            </a:extLst>
          </p:cNvPr>
          <p:cNvSpPr txBox="1"/>
          <p:nvPr/>
        </p:nvSpPr>
        <p:spPr>
          <a:xfrm>
            <a:off x="0" y="-284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prstClr val="black"/>
                </a:solidFill>
              </a:rPr>
              <a:t>CAPS – CENTRO DE ATENÇÃO PSICOSSOCIAL VOVÓ TONICA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D460FBB-2632-4A65-7651-1A1BB5930372}"/>
              </a:ext>
            </a:extLst>
          </p:cNvPr>
          <p:cNvSpPr txBox="1"/>
          <p:nvPr/>
        </p:nvSpPr>
        <p:spPr>
          <a:xfrm>
            <a:off x="1524000" y="735668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prstClr val="black"/>
                </a:solidFill>
              </a:rPr>
              <a:t>Destaca-se a inauguração do novo espaço físico do CAPS e aquisição de veiculo, representando importante avanço na qualificação da rede de atenção psicossocial do município. A nova estrutura proporciona melhores condições de acolhimento, atendimento e desenvolvimento das atividades terapêuticas, ampliando a capacidade de cuidado e fortalecendo a assistência ofertada aos usuários e seus familiares.</a:t>
            </a:r>
            <a:endParaRPr lang="pt-BR" dirty="0">
              <a:solidFill>
                <a:prstClr val="black"/>
              </a:solidFill>
              <a:latin typeface="Roboto" panose="02000000000000000000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D7AFB28-58F2-431F-43E5-14C908CC5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1" y="2476501"/>
            <a:ext cx="7391400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690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4C944-2735-4FB6-F134-FA9A2A2E2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67F462-A1BD-FD7F-32B4-0AF91B40219A}"/>
              </a:ext>
            </a:extLst>
          </p:cNvPr>
          <p:cNvSpPr txBox="1"/>
          <p:nvPr/>
        </p:nvSpPr>
        <p:spPr>
          <a:xfrm>
            <a:off x="0" y="4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CAPS – CENTRO DE ATENÇÃO PSICOSSOCIAL VOVÓ TONICA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CE805BF6-DAB1-85B9-2573-B981D0C60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440208"/>
              </p:ext>
            </p:extLst>
          </p:nvPr>
        </p:nvGraphicFramePr>
        <p:xfrm>
          <a:off x="1803025" y="941608"/>
          <a:ext cx="8585947" cy="47520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6058301">
                  <a:extLst>
                    <a:ext uri="{9D8B030D-6E8A-4147-A177-3AD203B41FA5}">
                      <a16:colId xmlns:a16="http://schemas.microsoft.com/office/drawing/2014/main" val="1662777240"/>
                    </a:ext>
                  </a:extLst>
                </a:gridCol>
                <a:gridCol w="2527646">
                  <a:extLst>
                    <a:ext uri="{9D8B030D-6E8A-4147-A177-3AD203B41FA5}">
                      <a16:colId xmlns:a16="http://schemas.microsoft.com/office/drawing/2014/main" val="137132724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AÇÃO OU ATIVIDADE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QUANTIDADE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410878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pt-BR" sz="1500" dirty="0"/>
                        <a:t>Nº DE ATENDIMENTOS E ACOLHIMENTOS INDIVIDUAIS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544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1875224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pt-BR" sz="1500" dirty="0"/>
                        <a:t>Nº DE CONSULTAS PSIQUIATRICAS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596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2734623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pt-BR" sz="1500" dirty="0"/>
                        <a:t>Nº ATENDIMENTOS PSICOLOGICOS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274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091358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pt-BR" sz="1500" dirty="0"/>
                        <a:t>Nº PARTICIPANTES EM GRUPOS TERAPEUTICOS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46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5106474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pt-BR" sz="1500" dirty="0"/>
                        <a:t>Visitas Domiciliares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119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6897725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pt-BR" sz="1500" dirty="0"/>
                        <a:t>Pacientes Registrados Em Central De Leitos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79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2921879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pt-BR" sz="1500" dirty="0"/>
                        <a:t>Pacientes Internados Em Leitos Psiquiátricos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13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6565504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pt-BR" sz="1500" dirty="0"/>
                        <a:t>Atendimento Ao Sistema Prisional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09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1840136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pt-BR" sz="1500" dirty="0"/>
                        <a:t>Capacitação Técnica De Profissionais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07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59579568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pt-BR" sz="1500" dirty="0"/>
                        <a:t>Palestras De Janeiro Branco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10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9226093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pt-BR" sz="1500" dirty="0"/>
                        <a:t>Roda De Conversa “Maes Do Tea”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01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05604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9709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ECDC3-66AC-70F8-5B2F-F8A8158BF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B5853CF-4F96-BFF6-9E39-3CC7841A2143}"/>
              </a:ext>
            </a:extLst>
          </p:cNvPr>
          <p:cNvSpPr txBox="1"/>
          <p:nvPr/>
        </p:nvSpPr>
        <p:spPr>
          <a:xfrm>
            <a:off x="152400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pt-BR" sz="2800" b="1" dirty="0">
                <a:solidFill>
                  <a:prstClr val="black"/>
                </a:solidFill>
                <a:latin typeface="Roboto"/>
              </a:rPr>
              <a:t>CAPS – CENTRO DE ATENÇÃO PSICOSSOCIAL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B092A73E-772B-63E8-9FE0-14D56849ECD4}"/>
              </a:ext>
            </a:extLst>
          </p:cNvPr>
          <p:cNvGraphicFramePr>
            <a:graphicFrameLocks noGrp="1"/>
          </p:cNvGraphicFramePr>
          <p:nvPr/>
        </p:nvGraphicFramePr>
        <p:xfrm>
          <a:off x="2222500" y="815874"/>
          <a:ext cx="7766238" cy="1219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575920">
                  <a:extLst>
                    <a:ext uri="{9D8B030D-6E8A-4147-A177-3AD203B41FA5}">
                      <a16:colId xmlns:a16="http://schemas.microsoft.com/office/drawing/2014/main" val="497064625"/>
                    </a:ext>
                  </a:extLst>
                </a:gridCol>
                <a:gridCol w="2595159">
                  <a:extLst>
                    <a:ext uri="{9D8B030D-6E8A-4147-A177-3AD203B41FA5}">
                      <a16:colId xmlns:a16="http://schemas.microsoft.com/office/drawing/2014/main" val="597709924"/>
                    </a:ext>
                  </a:extLst>
                </a:gridCol>
                <a:gridCol w="2595159">
                  <a:extLst>
                    <a:ext uri="{9D8B030D-6E8A-4147-A177-3AD203B41FA5}">
                      <a16:colId xmlns:a16="http://schemas.microsoft.com/office/drawing/2014/main" val="843147844"/>
                    </a:ext>
                  </a:extLst>
                </a:gridCol>
              </a:tblGrid>
              <a:tr h="38692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OBJETIVO Nº  </a:t>
                      </a:r>
                      <a:r>
                        <a:rPr lang="pt-BR" sz="1400" b="1" dirty="0">
                          <a:effectLst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06 - </a:t>
                      </a:r>
                      <a:r>
                        <a:rPr lang="pt-BR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Manter oficinas de terapias dentro do espaço físico do CAPS para os pacientes que frequentam a unidade</a:t>
                      </a:r>
                      <a:endParaRPr lang="pt-BR" sz="11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702462"/>
                  </a:ext>
                </a:extLst>
              </a:tr>
              <a:tr h="270764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Resultado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Meta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461358"/>
                  </a:ext>
                </a:extLst>
              </a:tr>
              <a:tr h="270764">
                <a:tc>
                  <a:txBody>
                    <a:bodyPr/>
                    <a:lstStyle/>
                    <a:p>
                      <a:r>
                        <a:rPr lang="pt-BR" sz="1200" dirty="0"/>
                        <a:t>Realização de oficina terapêutica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quantidade de exames realizados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100% atingida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416349"/>
                  </a:ext>
                </a:extLst>
              </a:tr>
            </a:tbl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B7A2E119-9E42-7797-8166-A05E299A7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088" y="2508987"/>
            <a:ext cx="3857625" cy="30226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D6299C0-6335-281A-C29C-2D9D5287F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2508987"/>
            <a:ext cx="3791138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376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ABA57-1283-C9CA-CE2A-9184FA630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1831DEC-94A7-F915-C8F5-2B581258BEBE}"/>
              </a:ext>
            </a:extLst>
          </p:cNvPr>
          <p:cNvSpPr txBox="1"/>
          <p:nvPr/>
        </p:nvSpPr>
        <p:spPr>
          <a:xfrm>
            <a:off x="1524000" y="2828836"/>
            <a:ext cx="9144000" cy="1200329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rgbClr val="C00000"/>
                </a:solidFill>
                <a:latin typeface="Bebas Neue" panose="020B0606020202050201" pitchFamily="34" charset="0"/>
              </a:rPr>
              <a:t>VIGILÂNCIA EM SAÚDE</a:t>
            </a:r>
          </a:p>
        </p:txBody>
      </p:sp>
    </p:spTree>
    <p:extLst>
      <p:ext uri="{BB962C8B-B14F-4D97-AF65-F5344CB8AC3E}">
        <p14:creationId xmlns:p14="http://schemas.microsoft.com/office/powerpoint/2010/main" val="8118997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21942-7EC6-FC18-A8D1-B46D12D25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AB78984-CC58-44CB-1710-CB369D40F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74091"/>
            <a:ext cx="7886700" cy="683745"/>
          </a:xfrm>
        </p:spPr>
        <p:txBody>
          <a:bodyPr>
            <a:normAutofit/>
          </a:bodyPr>
          <a:lstStyle/>
          <a:p>
            <a:pPr algn="ctr"/>
            <a:r>
              <a:rPr lang="pt-BR" sz="2200" b="1" dirty="0"/>
              <a:t>VACINAS APLICADAS DO CALENDÁRIO BÁSICO 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91AB8CD-5467-3DDF-D5F0-AFB2A0824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10" y="1818992"/>
            <a:ext cx="4247030" cy="4229657"/>
          </a:xfrm>
        </p:spPr>
        <p:txBody>
          <a:bodyPr>
            <a:normAutofit fontScale="25000" lnSpcReduction="20000"/>
          </a:bodyPr>
          <a:lstStyle/>
          <a:p>
            <a:r>
              <a:rPr lang="pt-BR" sz="5200" dirty="0"/>
              <a:t>HEPATITE A: 131</a:t>
            </a:r>
          </a:p>
          <a:p>
            <a:r>
              <a:rPr lang="pt-BR" sz="5200" dirty="0"/>
              <a:t>MENINGOCOCICA C: 252</a:t>
            </a:r>
          </a:p>
          <a:p>
            <a:r>
              <a:rPr lang="pt-BR" sz="5200" dirty="0"/>
              <a:t>TETRA VIRAL: 203</a:t>
            </a:r>
          </a:p>
          <a:p>
            <a:r>
              <a:rPr lang="pt-BR" sz="5200" dirty="0"/>
              <a:t>HPV: 227</a:t>
            </a:r>
          </a:p>
          <a:p>
            <a:r>
              <a:rPr lang="pt-BR" sz="5200" dirty="0"/>
              <a:t>VACINA TRIPLICE ACELULAR INFANTIL: 2</a:t>
            </a:r>
          </a:p>
          <a:p>
            <a:r>
              <a:rPr lang="pt-BR" sz="5200" dirty="0"/>
              <a:t>MENINGOCÓCICA CONJUGADA ACWY: 336</a:t>
            </a:r>
          </a:p>
          <a:p>
            <a:r>
              <a:rPr lang="pt-BR" sz="5200" dirty="0"/>
              <a:t>Covid-19 - BNT162b2 - BioNTech/Fosun Pharma/Pfizer+: 26</a:t>
            </a:r>
          </a:p>
          <a:p>
            <a:r>
              <a:rPr lang="pt-BR" sz="5200" dirty="0"/>
              <a:t>PNEUMOCOCICA 13 VALENTE: 4</a:t>
            </a:r>
          </a:p>
          <a:p>
            <a:r>
              <a:rPr lang="pt-BR" sz="5200" dirty="0"/>
              <a:t>HEXAVALENTE: 6</a:t>
            </a:r>
          </a:p>
          <a:p>
            <a:r>
              <a:rPr lang="pt-BR" sz="5200" dirty="0"/>
              <a:t>Vacina Covid-19-RNAm, Pfizer (</a:t>
            </a:r>
            <a:r>
              <a:rPr lang="pt-BR" sz="5200" dirty="0" err="1"/>
              <a:t>Comirnaty</a:t>
            </a:r>
            <a:r>
              <a:rPr lang="pt-BR" sz="5200" dirty="0"/>
              <a:t>) pediátrica menor de 5 anos: 104</a:t>
            </a:r>
          </a:p>
          <a:p>
            <a:r>
              <a:rPr lang="pt-BR" sz="5200" dirty="0"/>
              <a:t>VACINA DENGUE ATENUADA: 574</a:t>
            </a:r>
          </a:p>
          <a:p>
            <a:r>
              <a:rPr lang="pt-BR" sz="5200" dirty="0"/>
              <a:t>DUPLA VIRAL - SARAMPO RUBEOLA: 1</a:t>
            </a:r>
          </a:p>
          <a:p>
            <a:r>
              <a:rPr lang="pt-BR" sz="5200" dirty="0"/>
              <a:t>VACINA VÍRUS SINCICIAL RESPIRATÓRIO A E B: 48</a:t>
            </a:r>
          </a:p>
        </p:txBody>
      </p:sp>
      <p:sp>
        <p:nvSpPr>
          <p:cNvPr id="2" name="Espaço Reservado para Conteúdo 3">
            <a:extLst>
              <a:ext uri="{FF2B5EF4-FFF2-40B4-BE49-F238E27FC236}">
                <a16:creationId xmlns:a16="http://schemas.microsoft.com/office/drawing/2014/main" id="{1F5FB227-A167-E177-C114-1A62C521A48A}"/>
              </a:ext>
            </a:extLst>
          </p:cNvPr>
          <p:cNvSpPr txBox="1">
            <a:spLocks/>
          </p:cNvSpPr>
          <p:nvPr/>
        </p:nvSpPr>
        <p:spPr>
          <a:xfrm>
            <a:off x="4685740" y="1636904"/>
            <a:ext cx="3826809" cy="422965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200" dirty="0">
                <a:latin typeface="Roboto" panose="02000000000000000000" pitchFamily="2" charset="0"/>
              </a:rPr>
              <a:t>BCG: 106</a:t>
            </a:r>
          </a:p>
          <a:p>
            <a:r>
              <a:rPr lang="pt-BR" sz="5200" dirty="0">
                <a:latin typeface="Roboto" panose="02000000000000000000" pitchFamily="2" charset="0"/>
              </a:rPr>
              <a:t>HEPATITE B: 332</a:t>
            </a:r>
          </a:p>
          <a:p>
            <a:r>
              <a:rPr lang="pt-BR" sz="5200" dirty="0">
                <a:latin typeface="Roboto" panose="02000000000000000000" pitchFamily="2" charset="0"/>
              </a:rPr>
              <a:t>TRIPLICE VIRAL – VTV: 188</a:t>
            </a:r>
          </a:p>
          <a:p>
            <a:r>
              <a:rPr lang="pt-BR" sz="5200" dirty="0">
                <a:latin typeface="Roboto" panose="02000000000000000000" pitchFamily="2" charset="0"/>
              </a:rPr>
              <a:t>FEBRE AMARELA: 406</a:t>
            </a:r>
          </a:p>
          <a:p>
            <a:r>
              <a:rPr lang="pt-BR" sz="5200" dirty="0">
                <a:latin typeface="Roboto" panose="02000000000000000000" pitchFamily="2" charset="0"/>
              </a:rPr>
              <a:t>DUPLA ADULTO – </a:t>
            </a:r>
            <a:r>
              <a:rPr lang="pt-BR" sz="5200" dirty="0" err="1">
                <a:latin typeface="Roboto" panose="02000000000000000000" pitchFamily="2" charset="0"/>
              </a:rPr>
              <a:t>dT</a:t>
            </a:r>
            <a:r>
              <a:rPr lang="pt-BR" sz="5200" dirty="0">
                <a:latin typeface="Roboto" panose="02000000000000000000" pitchFamily="2" charset="0"/>
              </a:rPr>
              <a:t>: 533</a:t>
            </a:r>
          </a:p>
          <a:p>
            <a:r>
              <a:rPr lang="pt-BR" sz="5200" dirty="0">
                <a:latin typeface="Roboto" panose="02000000000000000000" pitchFamily="2" charset="0"/>
              </a:rPr>
              <a:t>VACINA TRIPLICE ACELULAR ADULTO OU GESTANTE: 142</a:t>
            </a:r>
          </a:p>
          <a:p>
            <a:r>
              <a:rPr lang="pt-BR" sz="5200" dirty="0">
                <a:latin typeface="Roboto" panose="02000000000000000000" pitchFamily="2" charset="0"/>
              </a:rPr>
              <a:t>PNEUMOCOCICA 10: 373</a:t>
            </a:r>
          </a:p>
          <a:p>
            <a:r>
              <a:rPr lang="pt-BR" sz="5200" dirty="0">
                <a:latin typeface="Roboto" panose="02000000000000000000" pitchFamily="2" charset="0"/>
              </a:rPr>
              <a:t>ROTAVÍRUS: 255</a:t>
            </a:r>
          </a:p>
          <a:p>
            <a:r>
              <a:rPr lang="pt-BR" sz="5200" dirty="0">
                <a:latin typeface="Roboto" panose="02000000000000000000" pitchFamily="2" charset="0"/>
              </a:rPr>
              <a:t>Vacina RAIVA – VERO: 40</a:t>
            </a:r>
          </a:p>
          <a:p>
            <a:r>
              <a:rPr lang="pt-BR" sz="5200" dirty="0">
                <a:latin typeface="Roboto" panose="02000000000000000000" pitchFamily="2" charset="0"/>
              </a:rPr>
              <a:t>POLIOMELITE – VIP: 676</a:t>
            </a:r>
          </a:p>
          <a:p>
            <a:r>
              <a:rPr lang="pt-BR" sz="5200" dirty="0">
                <a:latin typeface="Roboto" panose="02000000000000000000" pitchFamily="2" charset="0"/>
              </a:rPr>
              <a:t>DTP: 301</a:t>
            </a:r>
          </a:p>
          <a:p>
            <a:r>
              <a:rPr lang="pt-BR" sz="5200" dirty="0">
                <a:latin typeface="Roboto" panose="02000000000000000000" pitchFamily="2" charset="0"/>
              </a:rPr>
              <a:t>PENTAVALENTE - DTP/</a:t>
            </a:r>
            <a:r>
              <a:rPr lang="pt-BR" sz="5200" dirty="0" err="1">
                <a:latin typeface="Roboto" panose="02000000000000000000" pitchFamily="2" charset="0"/>
              </a:rPr>
              <a:t>hib</a:t>
            </a:r>
            <a:r>
              <a:rPr lang="pt-BR" sz="5200" dirty="0">
                <a:latin typeface="Roboto" panose="02000000000000000000" pitchFamily="2" charset="0"/>
              </a:rPr>
              <a:t>/</a:t>
            </a:r>
            <a:r>
              <a:rPr lang="pt-BR" sz="5200" dirty="0" err="1">
                <a:latin typeface="Roboto" panose="02000000000000000000" pitchFamily="2" charset="0"/>
              </a:rPr>
              <a:t>hb</a:t>
            </a:r>
            <a:r>
              <a:rPr lang="pt-BR" sz="5200" dirty="0">
                <a:latin typeface="Roboto" panose="02000000000000000000" pitchFamily="2" charset="0"/>
              </a:rPr>
              <a:t>: 379</a:t>
            </a:r>
          </a:p>
          <a:p>
            <a:r>
              <a:rPr lang="pt-BR" sz="5200" dirty="0">
                <a:latin typeface="Roboto" panose="02000000000000000000" pitchFamily="2" charset="0"/>
              </a:rPr>
              <a:t>PNEUMOCÓCICA 23: 40</a:t>
            </a:r>
          </a:p>
          <a:p>
            <a:r>
              <a:rPr lang="pt-BR" sz="5200" dirty="0">
                <a:latin typeface="Roboto" panose="02000000000000000000" pitchFamily="2" charset="0"/>
              </a:rPr>
              <a:t>CONTRA INFLUENZA (GRIPE) – TRIVALENTE: 380</a:t>
            </a:r>
          </a:p>
          <a:p>
            <a:r>
              <a:rPr lang="pt-BR" sz="5200" dirty="0">
                <a:latin typeface="Roboto" panose="02000000000000000000" pitchFamily="2" charset="0"/>
              </a:rPr>
              <a:t>VARICELA: 154</a:t>
            </a:r>
          </a:p>
          <a:p>
            <a:r>
              <a:rPr lang="pt-BR" sz="5200" dirty="0">
                <a:latin typeface="Roboto" panose="02000000000000000000" pitchFamily="2" charset="0"/>
              </a:rPr>
              <a:t>CONTRA HAEMOPHILUS INFLUENZA b: 6</a:t>
            </a:r>
          </a:p>
          <a:p>
            <a:endParaRPr lang="it-IT" sz="5200" dirty="0">
              <a:latin typeface="Roboto" panose="02000000000000000000" pitchFamily="2" charset="0"/>
            </a:endParaRPr>
          </a:p>
          <a:p>
            <a:pPr marL="0" indent="0">
              <a:buNone/>
            </a:pPr>
            <a:endParaRPr lang="pt-BR" sz="5200" dirty="0">
              <a:latin typeface="Roboto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C70869-8121-F273-11A3-E7F2A0FF1C89}"/>
              </a:ext>
            </a:extLst>
          </p:cNvPr>
          <p:cNvSpPr txBox="1"/>
          <p:nvPr/>
        </p:nvSpPr>
        <p:spPr>
          <a:xfrm>
            <a:off x="8775326" y="3933821"/>
            <a:ext cx="28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Roboto" panose="02000000000000000000" pitchFamily="2" charset="0"/>
              </a:rPr>
              <a:t>TOTAL: 6.225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850B6EA-6152-43C3-FFF1-9C3A7679EB6B}"/>
              </a:ext>
            </a:extLst>
          </p:cNvPr>
          <p:cNvSpPr txBox="1"/>
          <p:nvPr/>
        </p:nvSpPr>
        <p:spPr>
          <a:xfrm>
            <a:off x="8430185" y="2690180"/>
            <a:ext cx="3523128" cy="954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>
                <a:latin typeface="Roboto" panose="02000000000000000000" pitchFamily="2" charset="0"/>
              </a:rPr>
              <a:t>Meta 03 </a:t>
            </a:r>
            <a:r>
              <a:rPr lang="pt-BR" sz="1400" dirty="0">
                <a:latin typeface="Roboto" panose="02000000000000000000" pitchFamily="2" charset="0"/>
              </a:rPr>
              <a:t>(Aprimorar ações de vigilância, promoção e proteção às doenças imunopreveníveis).</a:t>
            </a:r>
          </a:p>
          <a:p>
            <a:pPr algn="ctr"/>
            <a:r>
              <a:rPr lang="pt-BR" sz="1400" dirty="0">
                <a:latin typeface="Roboto" panose="02000000000000000000" pitchFamily="2" charset="0"/>
              </a:rPr>
              <a:t>Em cumprimento e Mantida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65F931A-0745-895F-BA8B-F33181F20000}"/>
              </a:ext>
            </a:extLst>
          </p:cNvPr>
          <p:cNvSpPr txBox="1"/>
          <p:nvPr/>
        </p:nvSpPr>
        <p:spPr>
          <a:xfrm>
            <a:off x="685798" y="1008932"/>
            <a:ext cx="105873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DIRETRIZ 09 – Fortalecimento das Ações de Vigilância em Saúde</a:t>
            </a:r>
            <a:endParaRPr lang="pt-BR" sz="1600" kern="1200" dirty="0">
              <a:solidFill>
                <a:schemeClr val="tx1"/>
              </a:solidFill>
              <a:effectLst/>
              <a:latin typeface="Roboto" panose="02000000000000000000" pitchFamily="2" charset="0"/>
              <a:ea typeface="+mn-ea"/>
              <a:cs typeface="+mn-cs"/>
            </a:endParaRPr>
          </a:p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Objetivo: Desenvolvimento de ações de Controle de Riscos, Doenças e Agravos Prioritários.</a:t>
            </a:r>
          </a:p>
        </p:txBody>
      </p:sp>
    </p:spTree>
    <p:extLst>
      <p:ext uri="{BB962C8B-B14F-4D97-AF65-F5344CB8AC3E}">
        <p14:creationId xmlns:p14="http://schemas.microsoft.com/office/powerpoint/2010/main" val="38598664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FB554-E7D5-3749-216B-F7AB17011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9216726-607F-AA29-4557-9B707DB8B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44733"/>
            <a:ext cx="7886700" cy="1325563"/>
          </a:xfrm>
        </p:spPr>
        <p:txBody>
          <a:bodyPr/>
          <a:lstStyle/>
          <a:p>
            <a:pPr algn="ctr"/>
            <a:r>
              <a:rPr lang="pt-BR" b="1" dirty="0"/>
              <a:t>VIGILÂNCIA EPIDEMIOLÓGICA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B506459-8389-7AAE-4040-C1A688441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920903"/>
              </p:ext>
            </p:extLst>
          </p:nvPr>
        </p:nvGraphicFramePr>
        <p:xfrm>
          <a:off x="685798" y="2147945"/>
          <a:ext cx="10587319" cy="3169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831543">
                  <a:extLst>
                    <a:ext uri="{9D8B030D-6E8A-4147-A177-3AD203B41FA5}">
                      <a16:colId xmlns:a16="http://schemas.microsoft.com/office/drawing/2014/main" val="289093241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06265258"/>
                    </a:ext>
                  </a:extLst>
                </a:gridCol>
                <a:gridCol w="3384176">
                  <a:extLst>
                    <a:ext uri="{9D8B030D-6E8A-4147-A177-3AD203B41FA5}">
                      <a16:colId xmlns:a16="http://schemas.microsoft.com/office/drawing/2014/main" val="2131901598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r>
                        <a:rPr lang="pt-BR" sz="1500" dirty="0"/>
                        <a:t>Vigilância das Doenças de Notificação Compulsória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Quadrimestre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PAS 2026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0196937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r>
                        <a:rPr lang="pt-BR" sz="1500" dirty="0"/>
                        <a:t>Quantitativo de Notificações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275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pt-BR" sz="1500" b="1" dirty="0"/>
                        <a:t>Meta 04 </a:t>
                      </a:r>
                      <a:r>
                        <a:rPr lang="pt-BR" sz="1500" dirty="0"/>
                        <a:t>(</a:t>
                      </a:r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Manter ações de vigilância em saúde das doenças de notificação compulsória).</a:t>
                      </a:r>
                    </a:p>
                    <a:p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Em cumprimento e Mantida</a:t>
                      </a:r>
                    </a:p>
                    <a:p>
                      <a:endParaRPr lang="pt-BR" sz="1500" b="1" dirty="0"/>
                    </a:p>
                    <a:p>
                      <a:r>
                        <a:rPr lang="pt-BR" sz="1500" b="1" dirty="0"/>
                        <a:t>Meta 17 </a:t>
                      </a:r>
                      <a:r>
                        <a:rPr lang="pt-BR" sz="1500" dirty="0"/>
                        <a:t>(</a:t>
                      </a:r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Manter o fluxo de notificação e manejo necessário das vítimas de violência, adotando a promoção da Cultura da Paz).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Em cumprimento e Mantida</a:t>
                      </a:r>
                      <a:endParaRPr lang="pt-BR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795263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r>
                        <a:rPr lang="pt-BR" sz="1500" dirty="0"/>
                        <a:t>Amostras enviadas ao LACEN para análise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287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069099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r>
                        <a:rPr lang="pt-BR" sz="1500" dirty="0"/>
                        <a:t>Encaminhamento de Notificações de Violência aos órgãos cabíveis da Rede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72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719665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386597DC-7A6F-979F-A0F3-22C039F24DAA}"/>
              </a:ext>
            </a:extLst>
          </p:cNvPr>
          <p:cNvSpPr txBox="1"/>
          <p:nvPr/>
        </p:nvSpPr>
        <p:spPr>
          <a:xfrm>
            <a:off x="685798" y="1470296"/>
            <a:ext cx="105873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DIRETRIZ 09 – Fortalecimento das Ações de Vigilância em Saúde</a:t>
            </a:r>
            <a:endParaRPr lang="pt-BR" sz="1600" kern="1200" dirty="0">
              <a:solidFill>
                <a:schemeClr val="tx1"/>
              </a:solidFill>
              <a:effectLst/>
              <a:latin typeface="Roboto" panose="02000000000000000000" pitchFamily="2" charset="0"/>
              <a:ea typeface="+mn-ea"/>
              <a:cs typeface="+mn-cs"/>
            </a:endParaRPr>
          </a:p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Objetivo: Desenvolvimento de ações de Controle de Riscos, Doenças e Agravos Prioritários.</a:t>
            </a:r>
          </a:p>
        </p:txBody>
      </p:sp>
    </p:spTree>
    <p:extLst>
      <p:ext uri="{BB962C8B-B14F-4D97-AF65-F5344CB8AC3E}">
        <p14:creationId xmlns:p14="http://schemas.microsoft.com/office/powerpoint/2010/main" val="30579076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9EFA3-394C-4BE7-E86D-B05FD22C4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21805B3-7D98-2745-1E4F-E0742D38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404"/>
            <a:ext cx="12192000" cy="1325563"/>
          </a:xfrm>
        </p:spPr>
        <p:txBody>
          <a:bodyPr/>
          <a:lstStyle/>
          <a:p>
            <a:pPr algn="ctr"/>
            <a:r>
              <a:rPr lang="pt-BR" b="1" dirty="0"/>
              <a:t>VIGILÂNCIA EPIDEMIOLÓGICA</a:t>
            </a:r>
          </a:p>
        </p:txBody>
      </p:sp>
      <p:sp>
        <p:nvSpPr>
          <p:cNvPr id="8" name="Espaço Reservado para Conteúdo 3">
            <a:extLst>
              <a:ext uri="{FF2B5EF4-FFF2-40B4-BE49-F238E27FC236}">
                <a16:creationId xmlns:a16="http://schemas.microsoft.com/office/drawing/2014/main" id="{08345C70-53A9-8B5C-A375-B91F6E18BBB3}"/>
              </a:ext>
            </a:extLst>
          </p:cNvPr>
          <p:cNvSpPr txBox="1">
            <a:spLocks/>
          </p:cNvSpPr>
          <p:nvPr/>
        </p:nvSpPr>
        <p:spPr>
          <a:xfrm>
            <a:off x="2152649" y="4604218"/>
            <a:ext cx="8039102" cy="1088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endParaRPr lang="pt-BR" sz="3500" dirty="0">
              <a:latin typeface="Roboto" panose="02000000000000000000" pitchFamily="2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28BAAB4C-E8C1-94D9-3471-FD1313F111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190808"/>
              </p:ext>
            </p:extLst>
          </p:nvPr>
        </p:nvGraphicFramePr>
        <p:xfrm>
          <a:off x="833717" y="2398901"/>
          <a:ext cx="10085294" cy="324951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513295">
                  <a:extLst>
                    <a:ext uri="{9D8B030D-6E8A-4147-A177-3AD203B41FA5}">
                      <a16:colId xmlns:a16="http://schemas.microsoft.com/office/drawing/2014/main" val="2890932411"/>
                    </a:ext>
                  </a:extLst>
                </a:gridCol>
                <a:gridCol w="143435">
                  <a:extLst>
                    <a:ext uri="{9D8B030D-6E8A-4147-A177-3AD203B41FA5}">
                      <a16:colId xmlns:a16="http://schemas.microsoft.com/office/drawing/2014/main" val="2387336334"/>
                    </a:ext>
                  </a:extLst>
                </a:gridCol>
                <a:gridCol w="1561854">
                  <a:extLst>
                    <a:ext uri="{9D8B030D-6E8A-4147-A177-3AD203B41FA5}">
                      <a16:colId xmlns:a16="http://schemas.microsoft.com/office/drawing/2014/main" val="718895842"/>
                    </a:ext>
                  </a:extLst>
                </a:gridCol>
                <a:gridCol w="2866710">
                  <a:extLst>
                    <a:ext uri="{9D8B030D-6E8A-4147-A177-3AD203B41FA5}">
                      <a16:colId xmlns:a16="http://schemas.microsoft.com/office/drawing/2014/main" val="2131901598"/>
                    </a:ext>
                  </a:extLst>
                </a:gridCol>
              </a:tblGrid>
              <a:tr h="458754">
                <a:tc>
                  <a:txBody>
                    <a:bodyPr/>
                    <a:lstStyle/>
                    <a:p>
                      <a:pPr algn="l"/>
                      <a:r>
                        <a:rPr lang="pt-BR" sz="1500" dirty="0"/>
                        <a:t>Vigilância as IST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pt-BR" sz="1500" dirty="0"/>
                        <a:t>Quadrimestre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r>
                        <a:rPr lang="pt-BR" dirty="0"/>
                        <a:t>Quadrimestre</a:t>
                      </a:r>
                      <a:endParaRPr lang="pt-BR" dirty="0">
                        <a:latin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PAS 2026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0196937"/>
                  </a:ext>
                </a:extLst>
              </a:tr>
              <a:tr h="46512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dirty="0"/>
                        <a:t>Novos pacientes em acompanhamento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r>
                        <a:rPr lang="pt-BR" sz="1500" b="1" dirty="0"/>
                        <a:t>Meta 05 </a:t>
                      </a:r>
                      <a:r>
                        <a:rPr lang="pt-BR" sz="1500" dirty="0"/>
                        <a:t>(</a:t>
                      </a:r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Aprimorar ações de vigilância em saúde voltadas para doenças de transmissão persistente).</a:t>
                      </a:r>
                    </a:p>
                    <a:p>
                      <a:endParaRPr lang="pt-BR" sz="150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Em cumprimento e Mantida.</a:t>
                      </a:r>
                      <a:endParaRPr lang="pt-BR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6011584"/>
                  </a:ext>
                </a:extLst>
              </a:tr>
              <a:tr h="465126">
                <a:tc gridSpan="2">
                  <a:txBody>
                    <a:bodyPr/>
                    <a:lstStyle/>
                    <a:p>
                      <a:r>
                        <a:rPr lang="pt-BR" sz="1500" dirty="0"/>
                        <a:t>HIV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01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795263"/>
                  </a:ext>
                </a:extLst>
              </a:tr>
              <a:tr h="465126">
                <a:tc gridSpan="2">
                  <a:txBody>
                    <a:bodyPr/>
                    <a:lstStyle/>
                    <a:p>
                      <a:r>
                        <a:rPr lang="pt-BR" sz="1500" dirty="0"/>
                        <a:t>Hepatites Virais B ou C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/>
                        <a:t>0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01617"/>
                  </a:ext>
                </a:extLst>
              </a:tr>
              <a:tr h="465126">
                <a:tc gridSpan="2">
                  <a:txBody>
                    <a:bodyPr/>
                    <a:lstStyle/>
                    <a:p>
                      <a:r>
                        <a:rPr lang="pt-BR" sz="1500" dirty="0"/>
                        <a:t>Gestante com HIV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01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549684"/>
                  </a:ext>
                </a:extLst>
              </a:tr>
              <a:tr h="465126">
                <a:tc gridSpan="2">
                  <a:txBody>
                    <a:bodyPr/>
                    <a:lstStyle/>
                    <a:p>
                      <a:r>
                        <a:rPr lang="pt-BR" sz="1500" dirty="0"/>
                        <a:t>Gestante com Sífilis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03 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856490"/>
                  </a:ext>
                </a:extLst>
              </a:tr>
              <a:tr h="465126">
                <a:tc gridSpan="2">
                  <a:txBody>
                    <a:bodyPr/>
                    <a:lstStyle/>
                    <a:p>
                      <a:r>
                        <a:rPr lang="pt-BR" sz="1500" dirty="0"/>
                        <a:t>Atendimento à pacientes da Infectologia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220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384594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E220857E-4CE2-C6C7-52BF-7027F67480D3}"/>
              </a:ext>
            </a:extLst>
          </p:cNvPr>
          <p:cNvSpPr txBox="1"/>
          <p:nvPr/>
        </p:nvSpPr>
        <p:spPr>
          <a:xfrm>
            <a:off x="833717" y="1769949"/>
            <a:ext cx="10085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DIRETRIZ 09 – Fortalecimento das Ações de Vigilância em Saúde</a:t>
            </a:r>
            <a:endParaRPr lang="pt-BR" sz="1600" kern="1200" dirty="0">
              <a:solidFill>
                <a:schemeClr val="tx1"/>
              </a:solidFill>
              <a:effectLst/>
              <a:latin typeface="Roboto" panose="02000000000000000000" pitchFamily="2" charset="0"/>
              <a:ea typeface="+mn-ea"/>
              <a:cs typeface="+mn-cs"/>
            </a:endParaRPr>
          </a:p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Objetivo: Desenvolvimento de ações de Controle de Riscos, Doenças e Agravos Prioritários.</a:t>
            </a:r>
          </a:p>
        </p:txBody>
      </p:sp>
    </p:spTree>
    <p:extLst>
      <p:ext uri="{BB962C8B-B14F-4D97-AF65-F5344CB8AC3E}">
        <p14:creationId xmlns:p14="http://schemas.microsoft.com/office/powerpoint/2010/main" val="21592385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39868-1CAC-361C-9522-65F1EF012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1635E70-77EB-BBD6-A40F-D21AFE93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678" y="0"/>
            <a:ext cx="7170644" cy="1078192"/>
          </a:xfrm>
        </p:spPr>
        <p:txBody>
          <a:bodyPr>
            <a:normAutofit/>
          </a:bodyPr>
          <a:lstStyle/>
          <a:p>
            <a:pPr algn="ctr"/>
            <a:r>
              <a:rPr lang="pt-BR" sz="3500" b="1" dirty="0"/>
              <a:t>Vigilância Epidemiológica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D9BA0E5B-991D-2059-3568-EA0CA30C4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089829"/>
              </p:ext>
            </p:extLst>
          </p:nvPr>
        </p:nvGraphicFramePr>
        <p:xfrm>
          <a:off x="842683" y="1559774"/>
          <a:ext cx="10524564" cy="10972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790817">
                  <a:extLst>
                    <a:ext uri="{9D8B030D-6E8A-4147-A177-3AD203B41FA5}">
                      <a16:colId xmlns:a16="http://schemas.microsoft.com/office/drawing/2014/main" val="932675861"/>
                    </a:ext>
                  </a:extLst>
                </a:gridCol>
                <a:gridCol w="6733747">
                  <a:extLst>
                    <a:ext uri="{9D8B030D-6E8A-4147-A177-3AD203B41FA5}">
                      <a16:colId xmlns:a16="http://schemas.microsoft.com/office/drawing/2014/main" val="398986899"/>
                    </a:ext>
                  </a:extLst>
                </a:gridCol>
              </a:tblGrid>
              <a:tr h="312851"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Ação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PAS 2026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0507943"/>
                  </a:ext>
                </a:extLst>
              </a:tr>
              <a:tr h="619936">
                <a:tc>
                  <a:txBody>
                    <a:bodyPr/>
                    <a:lstStyle/>
                    <a:p>
                      <a:pPr algn="ctr"/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Boletim Epidemiológico Mensal.</a:t>
                      </a:r>
                      <a:endParaRPr lang="pt-BR" sz="1500" kern="1200" dirty="0">
                        <a:solidFill>
                          <a:schemeClr val="dk1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b="1" dirty="0"/>
                        <a:t>Meta 06 </a:t>
                      </a:r>
                      <a:r>
                        <a:rPr lang="pt-BR" sz="1500" dirty="0"/>
                        <a:t>(</a:t>
                      </a:r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Compilar e divulgar dados epidemiológicos referentes aos agravos de importância à saúde coletiva).</a:t>
                      </a:r>
                    </a:p>
                    <a:p>
                      <a:pPr algn="l"/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Em cumprimento e mantida.</a:t>
                      </a:r>
                      <a:endParaRPr lang="pt-BR" sz="1500" kern="1200" dirty="0">
                        <a:solidFill>
                          <a:schemeClr val="dk1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925373"/>
                  </a:ext>
                </a:extLst>
              </a:tr>
            </a:tbl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09DD6465-B1AF-EE09-1377-23A8F9184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205" y="2809454"/>
            <a:ext cx="3360124" cy="304069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1108CC7-7CF4-D866-81BB-B96FF1278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21" y="2809454"/>
            <a:ext cx="3271557" cy="303758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7B7407A-B491-156E-1D33-00646F2831EE}"/>
              </a:ext>
            </a:extLst>
          </p:cNvPr>
          <p:cNvSpPr txBox="1"/>
          <p:nvPr/>
        </p:nvSpPr>
        <p:spPr>
          <a:xfrm>
            <a:off x="842683" y="806229"/>
            <a:ext cx="105873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DIRETRIZ 09 – Fortalecimento das Ações de Vigilância em Saúde</a:t>
            </a:r>
            <a:endParaRPr lang="pt-BR" sz="1600" kern="1200" dirty="0">
              <a:solidFill>
                <a:schemeClr val="tx1"/>
              </a:solidFill>
              <a:effectLst/>
              <a:latin typeface="Roboto" panose="02000000000000000000" pitchFamily="2" charset="0"/>
              <a:ea typeface="+mn-ea"/>
              <a:cs typeface="+mn-cs"/>
            </a:endParaRPr>
          </a:p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Objetivo: Desenvolvimento de ações de Controle de Riscos, Doenças e Agravos Prioritários.</a:t>
            </a:r>
          </a:p>
        </p:txBody>
      </p:sp>
    </p:spTree>
    <p:extLst>
      <p:ext uri="{BB962C8B-B14F-4D97-AF65-F5344CB8AC3E}">
        <p14:creationId xmlns:p14="http://schemas.microsoft.com/office/powerpoint/2010/main" val="26474445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C1406-CA83-D534-A9B8-7213AA830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97595BCA-9013-F311-24EA-A368DC2A7A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956754"/>
              </p:ext>
            </p:extLst>
          </p:nvPr>
        </p:nvGraphicFramePr>
        <p:xfrm>
          <a:off x="753035" y="1762439"/>
          <a:ext cx="10533531" cy="415442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504330">
                  <a:extLst>
                    <a:ext uri="{9D8B030D-6E8A-4147-A177-3AD203B41FA5}">
                      <a16:colId xmlns:a16="http://schemas.microsoft.com/office/drawing/2014/main" val="2890932411"/>
                    </a:ext>
                  </a:extLst>
                </a:gridCol>
                <a:gridCol w="1959349">
                  <a:extLst>
                    <a:ext uri="{9D8B030D-6E8A-4147-A177-3AD203B41FA5}">
                      <a16:colId xmlns:a16="http://schemas.microsoft.com/office/drawing/2014/main" val="106265258"/>
                    </a:ext>
                  </a:extLst>
                </a:gridCol>
                <a:gridCol w="3069852">
                  <a:extLst>
                    <a:ext uri="{9D8B030D-6E8A-4147-A177-3AD203B41FA5}">
                      <a16:colId xmlns:a16="http://schemas.microsoft.com/office/drawing/2014/main" val="2131901598"/>
                    </a:ext>
                  </a:extLst>
                </a:gridCol>
              </a:tblGrid>
              <a:tr h="5036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dirty="0">
                          <a:latin typeface="Roboto" panose="02000000000000000000" pitchFamily="2" charset="0"/>
                        </a:rPr>
                        <a:t>Ações de Rotina</a:t>
                      </a:r>
                      <a:endParaRPr lang="pt-BR" sz="15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Roboto" panose="02000000000000000000" pitchFamily="2" charset="0"/>
                        </a:rPr>
                        <a:t>Quadrimestre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Roboto" panose="02000000000000000000" pitchFamily="2" charset="0"/>
                        </a:rPr>
                        <a:t>PAS 2026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0196937"/>
                  </a:ext>
                </a:extLst>
              </a:tr>
              <a:tr h="365079">
                <a:tc>
                  <a:txBody>
                    <a:bodyPr/>
                    <a:lstStyle/>
                    <a:p>
                      <a:r>
                        <a:rPr lang="pt-BR" sz="1500" dirty="0">
                          <a:latin typeface="Roboto" panose="02000000000000000000" pitchFamily="2" charset="0"/>
                        </a:rPr>
                        <a:t>Inspeções Sanitárias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Roboto" panose="02000000000000000000" pitchFamily="2" charset="0"/>
                        </a:rPr>
                        <a:t>121</a:t>
                      </a:r>
                    </a:p>
                  </a:txBody>
                  <a:tcPr anchor="ctr"/>
                </a:tc>
                <a:tc rowSpan="10"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pt-BR" sz="1500" b="1" dirty="0"/>
                        <a:t>Meta 07 </a:t>
                      </a:r>
                      <a:r>
                        <a:rPr lang="pt-BR" sz="1500" dirty="0"/>
                        <a:t>(</a:t>
                      </a:r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Manter ações de Vigilância Sanitária com foco na prevenção de doenças Transmissíveis) </a:t>
                      </a:r>
                      <a:endParaRPr lang="pt-BR" sz="1500" dirty="0"/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pt-BR" sz="1500" b="1" dirty="0"/>
                        <a:t>Meta 15 </a:t>
                      </a:r>
                      <a:r>
                        <a:rPr lang="pt-BR" sz="1500" dirty="0"/>
                        <a:t>(</a:t>
                      </a:r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Atender as ações de Vigilância Sanitária consideradas necessárias para municípios de porte III elencadas na Pactuação Estadual)</a:t>
                      </a:r>
                      <a:r>
                        <a:rPr lang="pt-BR" sz="1500" dirty="0"/>
                        <a:t>.</a:t>
                      </a:r>
                    </a:p>
                    <a:p>
                      <a:pPr algn="just"/>
                      <a:endParaRPr lang="pt-BR" sz="1500" dirty="0"/>
                    </a:p>
                    <a:p>
                      <a:pPr algn="just"/>
                      <a:r>
                        <a:rPr lang="pt-BR" sz="1500" dirty="0"/>
                        <a:t>Em cumprimento e mantidas.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795263"/>
                  </a:ext>
                </a:extLst>
              </a:tr>
              <a:tr h="365079">
                <a:tc>
                  <a:txBody>
                    <a:bodyPr/>
                    <a:lstStyle/>
                    <a:p>
                      <a:r>
                        <a:rPr lang="pt-BR" sz="1500" dirty="0">
                          <a:latin typeface="Roboto" panose="02000000000000000000" pitchFamily="2" charset="0"/>
                        </a:rPr>
                        <a:t>Liberação de licenças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Roboto" panose="02000000000000000000" pitchFamily="2" charset="0"/>
                        </a:rPr>
                        <a:t>528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822422"/>
                  </a:ext>
                </a:extLst>
              </a:tr>
              <a:tr h="365079">
                <a:tc>
                  <a:txBody>
                    <a:bodyPr/>
                    <a:lstStyle/>
                    <a:p>
                      <a:r>
                        <a:rPr lang="pt-BR" sz="1500" dirty="0">
                          <a:latin typeface="Roboto" panose="02000000000000000000" pitchFamily="2" charset="0"/>
                        </a:rPr>
                        <a:t>Cadastro de Empresas na VISA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Roboto" panose="02000000000000000000" pitchFamily="2" charset="0"/>
                        </a:rPr>
                        <a:t>1.092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630249"/>
                  </a:ext>
                </a:extLst>
              </a:tr>
              <a:tr h="365079">
                <a:tc>
                  <a:txBody>
                    <a:bodyPr/>
                    <a:lstStyle/>
                    <a:p>
                      <a:r>
                        <a:rPr lang="pt-BR" sz="1500" dirty="0">
                          <a:latin typeface="Roboto" panose="02000000000000000000" pitchFamily="2" charset="0"/>
                        </a:rPr>
                        <a:t>Baixas de Empresas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Roboto" panose="02000000000000000000" pitchFamily="2" charset="0"/>
                        </a:rPr>
                        <a:t>21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01426"/>
                  </a:ext>
                </a:extLst>
              </a:tr>
              <a:tr h="365079">
                <a:tc>
                  <a:txBody>
                    <a:bodyPr/>
                    <a:lstStyle/>
                    <a:p>
                      <a:r>
                        <a:rPr lang="pt-BR" sz="1500" dirty="0">
                          <a:latin typeface="Roboto" panose="02000000000000000000" pitchFamily="2" charset="0"/>
                        </a:rPr>
                        <a:t>Declaração de Dispensa de Licença Sanitária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Roboto" panose="02000000000000000000" pitchFamily="2" charset="0"/>
                        </a:rPr>
                        <a:t>465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754822"/>
                  </a:ext>
                </a:extLst>
              </a:tr>
              <a:tr h="365079">
                <a:tc>
                  <a:txBody>
                    <a:bodyPr/>
                    <a:lstStyle/>
                    <a:p>
                      <a:r>
                        <a:rPr lang="pt-BR" sz="1500" dirty="0">
                          <a:latin typeface="Roboto" panose="02000000000000000000" pitchFamily="2" charset="0"/>
                        </a:rPr>
                        <a:t>Processo Administrativo Sanitário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Roboto" panose="02000000000000000000" pitchFamily="2" charset="0"/>
                        </a:rPr>
                        <a:t>01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475006"/>
                  </a:ext>
                </a:extLst>
              </a:tr>
              <a:tr h="365079">
                <a:tc>
                  <a:txBody>
                    <a:bodyPr/>
                    <a:lstStyle/>
                    <a:p>
                      <a:r>
                        <a:rPr lang="pt-BR" sz="1500" dirty="0">
                          <a:latin typeface="Roboto" panose="02000000000000000000" pitchFamily="2" charset="0"/>
                        </a:rPr>
                        <a:t>Reclamações  e denúncias – Vigilância Sanitária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Roboto" panose="02000000000000000000" pitchFamily="2" charset="0"/>
                        </a:rPr>
                        <a:t>117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986756"/>
                  </a:ext>
                </a:extLst>
              </a:tr>
              <a:tr h="365079">
                <a:tc>
                  <a:txBody>
                    <a:bodyPr/>
                    <a:lstStyle/>
                    <a:p>
                      <a:r>
                        <a:rPr lang="pt-BR" sz="1500" dirty="0">
                          <a:latin typeface="Roboto" panose="02000000000000000000" pitchFamily="2" charset="0"/>
                        </a:rPr>
                        <a:t>Inspeções devido à reclamações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Roboto" panose="02000000000000000000" pitchFamily="2" charset="0"/>
                        </a:rPr>
                        <a:t>85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641759"/>
                  </a:ext>
                </a:extLst>
              </a:tr>
              <a:tr h="365079">
                <a:tc>
                  <a:txBody>
                    <a:bodyPr/>
                    <a:lstStyle/>
                    <a:p>
                      <a:r>
                        <a:rPr lang="pt-BR" sz="1500" dirty="0">
                          <a:latin typeface="Roboto" panose="02000000000000000000" pitchFamily="2" charset="0"/>
                        </a:rPr>
                        <a:t>Análise de Projeto Arquitetônico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Roboto" panose="02000000000000000000" pitchFamily="2" charset="0"/>
                        </a:rPr>
                        <a:t>03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194985"/>
                  </a:ext>
                </a:extLst>
              </a:tr>
              <a:tr h="365079">
                <a:tc>
                  <a:txBody>
                    <a:bodyPr/>
                    <a:lstStyle/>
                    <a:p>
                      <a:r>
                        <a:rPr lang="pt-BR" sz="1500" dirty="0">
                          <a:latin typeface="Roboto" panose="02000000000000000000" pitchFamily="2" charset="0"/>
                        </a:rPr>
                        <a:t>Conferência de Balanços Mensais e Trimestrais – Farmácias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Roboto" panose="02000000000000000000" pitchFamily="2" charset="0"/>
                        </a:rPr>
                        <a:t>49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909750"/>
                  </a:ext>
                </a:extLst>
              </a:tr>
            </a:tbl>
          </a:graphicData>
        </a:graphic>
      </p:graphicFrame>
      <p:sp>
        <p:nvSpPr>
          <p:cNvPr id="7" name="Título 2">
            <a:extLst>
              <a:ext uri="{FF2B5EF4-FFF2-40B4-BE49-F238E27FC236}">
                <a16:creationId xmlns:a16="http://schemas.microsoft.com/office/drawing/2014/main" id="{5547FA57-5952-F90B-8EA5-8A66ADEE9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2"/>
            <a:ext cx="12192000" cy="570469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latin typeface="Roboto" panose="02000000000000000000" pitchFamily="2" charset="0"/>
                <a:ea typeface="Roboto" panose="02000000000000000000" pitchFamily="2" charset="0"/>
              </a:rPr>
              <a:t>VISA – GESTÃO DE METAS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3A0D30A-DAAB-15F2-B2AB-8B6B92CD41F9}"/>
              </a:ext>
            </a:extLst>
          </p:cNvPr>
          <p:cNvSpPr txBox="1"/>
          <p:nvPr/>
        </p:nvSpPr>
        <p:spPr>
          <a:xfrm>
            <a:off x="753036" y="1094162"/>
            <a:ext cx="105335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DIRETRIZ 09 – Fortalecimento das Ações de Vigilância em Saúde</a:t>
            </a:r>
            <a:endParaRPr lang="pt-BR" sz="1600" kern="1200" dirty="0">
              <a:solidFill>
                <a:schemeClr val="tx1"/>
              </a:solidFill>
              <a:effectLst/>
              <a:latin typeface="Roboto" panose="02000000000000000000" pitchFamily="2" charset="0"/>
              <a:ea typeface="+mn-ea"/>
              <a:cs typeface="+mn-cs"/>
            </a:endParaRPr>
          </a:p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Objetivo: Desenvolvimento de ações de Controle de Riscos, Doenças e Agravos Prioritários.</a:t>
            </a:r>
          </a:p>
        </p:txBody>
      </p:sp>
    </p:spTree>
    <p:extLst>
      <p:ext uri="{BB962C8B-B14F-4D97-AF65-F5344CB8AC3E}">
        <p14:creationId xmlns:p14="http://schemas.microsoft.com/office/powerpoint/2010/main" val="569247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87015-34A3-8FC6-172E-3B2D0C9DB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44FCE9F-C15B-1F5A-43D8-FB400B66D470}"/>
              </a:ext>
            </a:extLst>
          </p:cNvPr>
          <p:cNvSpPr txBox="1"/>
          <p:nvPr/>
        </p:nvSpPr>
        <p:spPr>
          <a:xfrm>
            <a:off x="1524000" y="2828836"/>
            <a:ext cx="9144000" cy="1200329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rgbClr val="C00000"/>
                </a:solidFill>
                <a:latin typeface="Bebas Neue" panose="020B0606020202050201" pitchFamily="34" charset="0"/>
              </a:rPr>
              <a:t>Gestão financeira</a:t>
            </a:r>
          </a:p>
        </p:txBody>
      </p:sp>
    </p:spTree>
    <p:extLst>
      <p:ext uri="{BB962C8B-B14F-4D97-AF65-F5344CB8AC3E}">
        <p14:creationId xmlns:p14="http://schemas.microsoft.com/office/powerpoint/2010/main" val="20823983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72202-43C2-1D15-856B-C691ABF46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51476AF-009F-A562-E9AC-7581E7E1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45"/>
            <a:ext cx="12192000" cy="665133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VIGILÂNCIA EPIDEMIOLÓGICA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EF2E6870-13B7-AFC3-EC63-11E97381C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263521"/>
              </p:ext>
            </p:extLst>
          </p:nvPr>
        </p:nvGraphicFramePr>
        <p:xfrm>
          <a:off x="636494" y="2389937"/>
          <a:ext cx="10919012" cy="27686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011271">
                  <a:extLst>
                    <a:ext uri="{9D8B030D-6E8A-4147-A177-3AD203B41FA5}">
                      <a16:colId xmlns:a16="http://schemas.microsoft.com/office/drawing/2014/main" val="2890932411"/>
                    </a:ext>
                  </a:extLst>
                </a:gridCol>
                <a:gridCol w="1595717">
                  <a:extLst>
                    <a:ext uri="{9D8B030D-6E8A-4147-A177-3AD203B41FA5}">
                      <a16:colId xmlns:a16="http://schemas.microsoft.com/office/drawing/2014/main" val="699701284"/>
                    </a:ext>
                  </a:extLst>
                </a:gridCol>
                <a:gridCol w="4312024">
                  <a:extLst>
                    <a:ext uri="{9D8B030D-6E8A-4147-A177-3AD203B41FA5}">
                      <a16:colId xmlns:a16="http://schemas.microsoft.com/office/drawing/2014/main" val="21319015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t-BR" sz="1600" b="1" kern="1200" dirty="0">
                          <a:solidFill>
                            <a:schemeClr val="tx1"/>
                          </a:solidFill>
                          <a:effectLst/>
                        </a:rPr>
                        <a:t>Vigilância de Óbitos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Quadrimestre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PAS 2026</a:t>
                      </a:r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196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/>
                        <a:t>Óbitos</a:t>
                      </a:r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80</a:t>
                      </a:r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rowSpan="6">
                  <a:txBody>
                    <a:bodyPr/>
                    <a:lstStyle/>
                    <a:p>
                      <a:r>
                        <a:rPr lang="pt-BR" sz="1600" b="1" dirty="0"/>
                        <a:t>Meta 08 </a:t>
                      </a:r>
                      <a:r>
                        <a:rPr lang="pt-BR" sz="1600" dirty="0"/>
                        <a:t>(</a:t>
                      </a:r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</a:rPr>
                        <a:t>Aprimorar as ações de Vigilância de Óbitos)</a:t>
                      </a:r>
                    </a:p>
                    <a:p>
                      <a:r>
                        <a:rPr lang="pt-BR" sz="1600" b="1" kern="1200" dirty="0">
                          <a:solidFill>
                            <a:schemeClr val="dk1"/>
                          </a:solidFill>
                          <a:effectLst/>
                        </a:rPr>
                        <a:t>Meta 10 </a:t>
                      </a:r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</a:rPr>
                        <a:t>(Manter as ações de vigilância em saúde da mulher)</a:t>
                      </a:r>
                    </a:p>
                    <a:p>
                      <a:r>
                        <a:rPr lang="pt-BR" sz="1600" b="1" kern="1200" dirty="0">
                          <a:solidFill>
                            <a:schemeClr val="dk1"/>
                          </a:solidFill>
                          <a:effectLst/>
                        </a:rPr>
                        <a:t>Meta 11 </a:t>
                      </a:r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</a:rPr>
                        <a:t>(Manter as ações de vigilância à saúde da criança no primeiro ano de vida)</a:t>
                      </a:r>
                    </a:p>
                    <a:p>
                      <a:endParaRPr lang="pt-BR" sz="160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</a:rPr>
                        <a:t>Em cumprimento e Mantidas</a:t>
                      </a:r>
                      <a:endParaRPr lang="pt-B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01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/>
                        <a:t>Óbitos Infantil e Fetal</a:t>
                      </a:r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05</a:t>
                      </a:r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709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/>
                        <a:t>Investigação de óbito com causa básica mal definida</a:t>
                      </a:r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78</a:t>
                      </a:r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151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/>
                        <a:t>Investigação de óbito de Mulher em Idade Fértil</a:t>
                      </a:r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30</a:t>
                      </a:r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757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/>
                        <a:t>Investigação de Óbito fetal e Infantil</a:t>
                      </a:r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13</a:t>
                      </a:r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164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/>
                        <a:t>Reunião do Comitê Municipal de Investigação de Óbito Materno e Infantil</a:t>
                      </a:r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01</a:t>
                      </a:r>
                      <a:endParaRPr lang="pt-BR" sz="16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032579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2C986D32-7533-A40D-2670-7792BBCDD59A}"/>
              </a:ext>
            </a:extLst>
          </p:cNvPr>
          <p:cNvSpPr txBox="1"/>
          <p:nvPr/>
        </p:nvSpPr>
        <p:spPr>
          <a:xfrm>
            <a:off x="636494" y="1551364"/>
            <a:ext cx="109190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DIRETRIZ 09 – Fortalecimento das Ações de Vigilância em Saúde</a:t>
            </a:r>
            <a:endParaRPr lang="pt-BR" sz="1600" kern="1200" dirty="0">
              <a:solidFill>
                <a:schemeClr val="tx1"/>
              </a:solidFill>
              <a:effectLst/>
              <a:latin typeface="Roboto" panose="02000000000000000000" pitchFamily="2" charset="0"/>
              <a:ea typeface="+mn-ea"/>
              <a:cs typeface="+mn-cs"/>
            </a:endParaRPr>
          </a:p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Objetivo: Desenvolvimento de ações de Controle de Riscos, Doenças e Agravos Prioritários.</a:t>
            </a:r>
          </a:p>
        </p:txBody>
      </p:sp>
    </p:spTree>
    <p:extLst>
      <p:ext uri="{BB962C8B-B14F-4D97-AF65-F5344CB8AC3E}">
        <p14:creationId xmlns:p14="http://schemas.microsoft.com/office/powerpoint/2010/main" val="39816234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0B837-A65E-FD96-9F66-C936BFFA7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779C5A3-3F0A-BB2B-D1A8-DD4E982A3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049582"/>
              </p:ext>
            </p:extLst>
          </p:nvPr>
        </p:nvGraphicFramePr>
        <p:xfrm>
          <a:off x="833718" y="2775474"/>
          <a:ext cx="10085292" cy="179910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259627">
                  <a:extLst>
                    <a:ext uri="{9D8B030D-6E8A-4147-A177-3AD203B41FA5}">
                      <a16:colId xmlns:a16="http://schemas.microsoft.com/office/drawing/2014/main" val="2890932411"/>
                    </a:ext>
                  </a:extLst>
                </a:gridCol>
                <a:gridCol w="2463901">
                  <a:extLst>
                    <a:ext uri="{9D8B030D-6E8A-4147-A177-3AD203B41FA5}">
                      <a16:colId xmlns:a16="http://schemas.microsoft.com/office/drawing/2014/main" val="699701284"/>
                    </a:ext>
                  </a:extLst>
                </a:gridCol>
                <a:gridCol w="3361764">
                  <a:extLst>
                    <a:ext uri="{9D8B030D-6E8A-4147-A177-3AD203B41FA5}">
                      <a16:colId xmlns:a16="http://schemas.microsoft.com/office/drawing/2014/main" val="2131901598"/>
                    </a:ext>
                  </a:extLst>
                </a:gridCol>
              </a:tblGrid>
              <a:tr h="599703">
                <a:tc>
                  <a:txBody>
                    <a:bodyPr/>
                    <a:lstStyle/>
                    <a:p>
                      <a:r>
                        <a:rPr lang="pt-BR" sz="1500" dirty="0"/>
                        <a:t>Vigilância de Nascidos Vivos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1º Quadrimestre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PAS 2026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0196937"/>
                  </a:ext>
                </a:extLst>
              </a:tr>
              <a:tr h="599703">
                <a:tc>
                  <a:txBody>
                    <a:bodyPr/>
                    <a:lstStyle/>
                    <a:p>
                      <a:r>
                        <a:rPr lang="pt-BR" sz="1500" dirty="0"/>
                        <a:t>Parto Cesáreo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130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Meta 10 (Manter as ações de vigilância em saúde da mulher)</a:t>
                      </a:r>
                    </a:p>
                    <a:p>
                      <a:endParaRPr lang="pt-BR" sz="150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Em cumprimento e Mantidas</a:t>
                      </a:r>
                      <a:endParaRPr lang="pt-BR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795263"/>
                  </a:ext>
                </a:extLst>
              </a:tr>
              <a:tr h="599703">
                <a:tc>
                  <a:txBody>
                    <a:bodyPr/>
                    <a:lstStyle/>
                    <a:p>
                      <a:r>
                        <a:rPr lang="pt-BR" sz="1500" dirty="0"/>
                        <a:t>Parto Normal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34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822422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E84B3CEF-268A-208D-F218-4D7EB67089A7}"/>
              </a:ext>
            </a:extLst>
          </p:cNvPr>
          <p:cNvSpPr txBox="1"/>
          <p:nvPr/>
        </p:nvSpPr>
        <p:spPr>
          <a:xfrm>
            <a:off x="833718" y="2066198"/>
            <a:ext cx="10085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DIRETRIZ 09 – Fortalecimento das Ações de Vigilância em Saúde</a:t>
            </a:r>
            <a:endParaRPr lang="pt-BR" sz="1600" kern="1200" dirty="0">
              <a:solidFill>
                <a:schemeClr val="tx1"/>
              </a:solidFill>
              <a:effectLst/>
              <a:latin typeface="Roboto" panose="02000000000000000000" pitchFamily="2" charset="0"/>
              <a:ea typeface="+mn-ea"/>
              <a:cs typeface="+mn-cs"/>
            </a:endParaRPr>
          </a:p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Objetivo: Desenvolvimento de ações de Controle de Riscos, Doenças e Agravos Prioritários.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3CCF89D5-0995-7CC3-1A6C-7EE90C777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45"/>
            <a:ext cx="12192000" cy="665133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VIGILÂNCIA EPIDEMIOLÓGICA</a:t>
            </a:r>
          </a:p>
        </p:txBody>
      </p:sp>
    </p:spTree>
    <p:extLst>
      <p:ext uri="{BB962C8B-B14F-4D97-AF65-F5344CB8AC3E}">
        <p14:creationId xmlns:p14="http://schemas.microsoft.com/office/powerpoint/2010/main" val="405326763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EEB26-10F8-FF1B-9ECA-7F8F6A823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3">
            <a:extLst>
              <a:ext uri="{FF2B5EF4-FFF2-40B4-BE49-F238E27FC236}">
                <a16:creationId xmlns:a16="http://schemas.microsoft.com/office/drawing/2014/main" id="{F512E024-2DF3-2481-04FE-36A37FFEEA61}"/>
              </a:ext>
            </a:extLst>
          </p:cNvPr>
          <p:cNvSpPr txBox="1">
            <a:spLocks/>
          </p:cNvSpPr>
          <p:nvPr/>
        </p:nvSpPr>
        <p:spPr>
          <a:xfrm>
            <a:off x="2152649" y="4604218"/>
            <a:ext cx="8039102" cy="1088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endParaRPr lang="pt-BR" sz="3500" dirty="0">
              <a:latin typeface="Roboto" panose="02000000000000000000" pitchFamily="2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CB5677D-43B6-79B8-58C6-AD0980639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208444"/>
              </p:ext>
            </p:extLst>
          </p:nvPr>
        </p:nvGraphicFramePr>
        <p:xfrm>
          <a:off x="833717" y="2649912"/>
          <a:ext cx="10085292" cy="217002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755342">
                  <a:extLst>
                    <a:ext uri="{9D8B030D-6E8A-4147-A177-3AD203B41FA5}">
                      <a16:colId xmlns:a16="http://schemas.microsoft.com/office/drawing/2014/main" val="2890932411"/>
                    </a:ext>
                  </a:extLst>
                </a:gridCol>
                <a:gridCol w="1640541">
                  <a:extLst>
                    <a:ext uri="{9D8B030D-6E8A-4147-A177-3AD203B41FA5}">
                      <a16:colId xmlns:a16="http://schemas.microsoft.com/office/drawing/2014/main" val="759547391"/>
                    </a:ext>
                  </a:extLst>
                </a:gridCol>
                <a:gridCol w="2689409">
                  <a:extLst>
                    <a:ext uri="{9D8B030D-6E8A-4147-A177-3AD203B41FA5}">
                      <a16:colId xmlns:a16="http://schemas.microsoft.com/office/drawing/2014/main" val="2131901598"/>
                    </a:ext>
                  </a:extLst>
                </a:gridCol>
              </a:tblGrid>
              <a:tr h="542507">
                <a:tc>
                  <a:txBody>
                    <a:bodyPr/>
                    <a:lstStyle/>
                    <a:p>
                      <a:pPr algn="l"/>
                      <a:r>
                        <a:rPr lang="pt-BR" sz="1500" dirty="0"/>
                        <a:t>Controle Hanseníase e Tuberculose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Quadrimestre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PAS 2026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0196937"/>
                  </a:ext>
                </a:extLst>
              </a:tr>
              <a:tr h="54250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dirty="0"/>
                        <a:t>Pacientes em acompanhamento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pt-BR" sz="1500" b="1" dirty="0"/>
                        <a:t>Meta 11 </a:t>
                      </a:r>
                      <a:r>
                        <a:rPr lang="pt-BR" sz="1500" dirty="0"/>
                        <a:t>(</a:t>
                      </a:r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Aprimorar o Programa de Controle da Hanseníase e Tuberculose).</a:t>
                      </a:r>
                    </a:p>
                    <a:p>
                      <a:endParaRPr lang="pt-BR" sz="150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Em cumprimento e Mantida.</a:t>
                      </a:r>
                      <a:endParaRPr lang="pt-BR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6011584"/>
                  </a:ext>
                </a:extLst>
              </a:tr>
              <a:tr h="542507">
                <a:tc>
                  <a:txBody>
                    <a:bodyPr/>
                    <a:lstStyle/>
                    <a:p>
                      <a:r>
                        <a:rPr lang="pt-BR" sz="1500" dirty="0"/>
                        <a:t>TB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02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795263"/>
                  </a:ext>
                </a:extLst>
              </a:tr>
              <a:tr h="542507">
                <a:tc>
                  <a:txBody>
                    <a:bodyPr/>
                    <a:lstStyle/>
                    <a:p>
                      <a:r>
                        <a:rPr lang="pt-BR" sz="1500" dirty="0"/>
                        <a:t>Hanseníase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01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822422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7BDCA4FD-C338-BF95-AC56-C4B0BE059EA1}"/>
              </a:ext>
            </a:extLst>
          </p:cNvPr>
          <p:cNvSpPr txBox="1"/>
          <p:nvPr/>
        </p:nvSpPr>
        <p:spPr>
          <a:xfrm>
            <a:off x="833717" y="1880575"/>
            <a:ext cx="10085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DIRETRIZ 09 – Fortalecimento das Ações de Vigilância em Saúde</a:t>
            </a:r>
            <a:endParaRPr lang="pt-BR" sz="1600" kern="1200" dirty="0">
              <a:solidFill>
                <a:schemeClr val="tx1"/>
              </a:solidFill>
              <a:effectLst/>
              <a:latin typeface="Roboto" panose="02000000000000000000" pitchFamily="2" charset="0"/>
              <a:ea typeface="+mn-ea"/>
              <a:cs typeface="+mn-cs"/>
            </a:endParaRPr>
          </a:p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Objetivo: Desenvolvimento de ações de Controle de Riscos, Doenças e Agravos Prioritários.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087F8A9A-3A65-3748-5024-10F58FE19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45"/>
            <a:ext cx="12192000" cy="665133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VIGILÂNCIA EPIDEMIOLÓGICA</a:t>
            </a:r>
          </a:p>
        </p:txBody>
      </p:sp>
    </p:spTree>
    <p:extLst>
      <p:ext uri="{BB962C8B-B14F-4D97-AF65-F5344CB8AC3E}">
        <p14:creationId xmlns:p14="http://schemas.microsoft.com/office/powerpoint/2010/main" val="20367220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EBAB3-84D4-A4E0-8706-A1AD40FB4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A0862FE-7837-1316-E85F-672DF70C9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50"/>
            <a:ext cx="12191999" cy="664604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VIGILÂNCIA AMBIENTAL</a:t>
            </a: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2273DB79-5445-7D04-ECDB-8106C5725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8455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800" dirty="0">
                <a:latin typeface="Roboto" panose="02000000000000000000" pitchFamily="2" charset="0"/>
              </a:rPr>
              <a:t>Ações Equipe - Endemias</a:t>
            </a:r>
          </a:p>
        </p:txBody>
      </p:sp>
      <p:graphicFrame>
        <p:nvGraphicFramePr>
          <p:cNvPr id="6" name="Group 20">
            <a:extLst>
              <a:ext uri="{FF2B5EF4-FFF2-40B4-BE49-F238E27FC236}">
                <a16:creationId xmlns:a16="http://schemas.microsoft.com/office/drawing/2014/main" id="{869D3378-499D-E5B1-37AE-439CA7C445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5621065"/>
              </p:ext>
            </p:extLst>
          </p:nvPr>
        </p:nvGraphicFramePr>
        <p:xfrm>
          <a:off x="847165" y="2433444"/>
          <a:ext cx="10497669" cy="32400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43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4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0231">
                  <a:extLst>
                    <a:ext uri="{9D8B030D-6E8A-4147-A177-3AD203B41FA5}">
                      <a16:colId xmlns:a16="http://schemas.microsoft.com/office/drawing/2014/main" val="81802684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Ações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Quadrimestre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PAS 2026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No. Imóveis Inspecionados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24.750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r>
                        <a:rPr kumimoji="0" 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Meta 12</a:t>
                      </a: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pt-BR" sz="1600" kern="1200" dirty="0">
                          <a:solidFill>
                            <a:schemeClr val="tx1"/>
                          </a:solidFill>
                          <a:effectLst/>
                        </a:rPr>
                        <a:t>Manter as ações de controle às endemias,</a:t>
                      </a:r>
                    </a:p>
                    <a:p>
                      <a:r>
                        <a:rPr lang="pt-BR" sz="1600" kern="1200" dirty="0">
                          <a:solidFill>
                            <a:schemeClr val="tx1"/>
                          </a:solidFill>
                          <a:effectLst/>
                        </a:rPr>
                        <a:t>e combate a doenças transmitidas por</a:t>
                      </a:r>
                    </a:p>
                    <a:p>
                      <a:r>
                        <a:rPr lang="pt-BR" sz="1600" kern="1200" dirty="0">
                          <a:solidFill>
                            <a:schemeClr val="tx1"/>
                          </a:solidFill>
                          <a:effectLst/>
                        </a:rPr>
                        <a:t>vetores e ampliar as equipes de Combate às Endemias)</a:t>
                      </a:r>
                    </a:p>
                    <a:p>
                      <a:endParaRPr kumimoji="0" lang="pt-BR" sz="16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kumimoji="0" lang="pt-B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Em cumprimento e mantida.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Imóveis Fechados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5.860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Depósitos Eliminados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2.031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Larvas Identificadas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1.854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LARVAS DO AEDES AEGYPTI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1.176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Bloqueios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07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988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pt-B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Monitoramento Ovitrampas</a:t>
                      </a:r>
                      <a:endParaRPr kumimoji="0" lang="pt-BR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1.050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956497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pt-B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Ovos coletados</a:t>
                      </a:r>
                      <a:endParaRPr kumimoji="0" lang="pt-BR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2.784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3994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6087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0F096-1341-7101-991E-BF8FE3C1F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8CB4A0B8-D93C-A5BA-2751-527A2C4AD9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350883"/>
              </p:ext>
            </p:extLst>
          </p:nvPr>
        </p:nvGraphicFramePr>
        <p:xfrm>
          <a:off x="833717" y="2256868"/>
          <a:ext cx="10345271" cy="256076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572001">
                  <a:extLst>
                    <a:ext uri="{9D8B030D-6E8A-4147-A177-3AD203B41FA5}">
                      <a16:colId xmlns:a16="http://schemas.microsoft.com/office/drawing/2014/main" val="2890932411"/>
                    </a:ext>
                  </a:extLst>
                </a:gridCol>
                <a:gridCol w="1447423">
                  <a:extLst>
                    <a:ext uri="{9D8B030D-6E8A-4147-A177-3AD203B41FA5}">
                      <a16:colId xmlns:a16="http://schemas.microsoft.com/office/drawing/2014/main" val="106265258"/>
                    </a:ext>
                  </a:extLst>
                </a:gridCol>
                <a:gridCol w="4325847">
                  <a:extLst>
                    <a:ext uri="{9D8B030D-6E8A-4147-A177-3AD203B41FA5}">
                      <a16:colId xmlns:a16="http://schemas.microsoft.com/office/drawing/2014/main" val="2131901598"/>
                    </a:ext>
                  </a:extLst>
                </a:gridCol>
              </a:tblGrid>
              <a:tr h="5490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Ações de Rotina</a:t>
                      </a:r>
                      <a:endParaRPr lang="pt-BR" sz="1500" i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5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Quadrimestre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PAS 2026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0196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5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Coletas de água para análise do padrão de potabilidade.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5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Meta 13 </a:t>
                      </a:r>
                      <a:r>
                        <a:rPr lang="pt-BR" sz="15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(</a:t>
                      </a:r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Manter as ações do Programa de Qualidade da água)</a:t>
                      </a:r>
                    </a:p>
                    <a:p>
                      <a:r>
                        <a:rPr lang="pt-BR" sz="15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Em cumprimento e mantidas.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7952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Análise de PGRSS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5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Meta 14 </a:t>
                      </a:r>
                      <a:r>
                        <a:rPr lang="pt-BR" sz="15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(</a:t>
                      </a:r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Promover a conscientização e adoção de medidas que propiciem o descarte consciente e correto de Resíduos de Serviços de Saúde )</a:t>
                      </a:r>
                    </a:p>
                    <a:p>
                      <a:r>
                        <a:rPr lang="pt-BR" sz="15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Em cumprimento e mantidas.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7301942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9FEBAC41-6C72-C343-7386-E13A87A4FC99}"/>
              </a:ext>
            </a:extLst>
          </p:cNvPr>
          <p:cNvSpPr txBox="1"/>
          <p:nvPr/>
        </p:nvSpPr>
        <p:spPr>
          <a:xfrm>
            <a:off x="833717" y="1533435"/>
            <a:ext cx="10085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DIRETRIZ 09 – Fortalecimento das Ações de Vigilância em Saúde</a:t>
            </a:r>
            <a:endParaRPr lang="pt-BR" sz="1600" kern="1200" dirty="0">
              <a:solidFill>
                <a:schemeClr val="tx1"/>
              </a:solidFill>
              <a:effectLst/>
              <a:latin typeface="Roboto" panose="02000000000000000000" pitchFamily="2" charset="0"/>
              <a:ea typeface="+mn-ea"/>
              <a:cs typeface="+mn-cs"/>
            </a:endParaRPr>
          </a:p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Objetivo: Desenvolvimento de ações de Controle de Riscos, Doenças e Agravos Prioritários.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2BF23812-C57C-D746-C662-2D6F7361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2"/>
            <a:ext cx="12192000" cy="570469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latin typeface="Roboto" panose="02000000000000000000" pitchFamily="2" charset="0"/>
                <a:ea typeface="Roboto" panose="02000000000000000000" pitchFamily="2" charset="0"/>
              </a:rPr>
              <a:t>VISA – GESTÃO DE METAS</a:t>
            </a:r>
          </a:p>
        </p:txBody>
      </p:sp>
    </p:spTree>
    <p:extLst>
      <p:ext uri="{BB962C8B-B14F-4D97-AF65-F5344CB8AC3E}">
        <p14:creationId xmlns:p14="http://schemas.microsoft.com/office/powerpoint/2010/main" val="310398342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D7021-DEEF-0D3F-4BEC-8857D22DB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22D5593-37E3-3506-7847-F190FF91E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23"/>
            <a:ext cx="12192000" cy="638917"/>
          </a:xfrm>
        </p:spPr>
        <p:txBody>
          <a:bodyPr>
            <a:normAutofit/>
          </a:bodyPr>
          <a:lstStyle/>
          <a:p>
            <a:pPr algn="ctr"/>
            <a:r>
              <a:rPr lang="pt-BR" sz="2400" b="1" dirty="0"/>
              <a:t>VIGILÂNCIA EM SAÚDE DO TRABALHADOR – GESTÃO DE METAS</a:t>
            </a:r>
          </a:p>
        </p:txBody>
      </p:sp>
      <p:sp>
        <p:nvSpPr>
          <p:cNvPr id="4" name="Espaço Reservado para Conteúdo 4">
            <a:extLst>
              <a:ext uri="{FF2B5EF4-FFF2-40B4-BE49-F238E27FC236}">
                <a16:creationId xmlns:a16="http://schemas.microsoft.com/office/drawing/2014/main" id="{514AC0DA-2A62-EF01-A1EE-424720230AE8}"/>
              </a:ext>
            </a:extLst>
          </p:cNvPr>
          <p:cNvSpPr txBox="1">
            <a:spLocks/>
          </p:cNvSpPr>
          <p:nvPr/>
        </p:nvSpPr>
        <p:spPr>
          <a:xfrm>
            <a:off x="2152650" y="2092044"/>
            <a:ext cx="78867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0">
              <a:lnSpc>
                <a:spcPct val="114000"/>
              </a:lnSpc>
              <a:spcBef>
                <a:spcPts val="500"/>
              </a:spcBef>
              <a:buNone/>
              <a:defRPr/>
            </a:pPr>
            <a:endParaRPr lang="pt-BR" sz="3200" dirty="0">
              <a:solidFill>
                <a:prstClr val="black"/>
              </a:solidFill>
              <a:latin typeface="Roboto" panose="02000000000000000000" pitchFamily="2" charset="0"/>
            </a:endParaRPr>
          </a:p>
          <a:p>
            <a:pPr>
              <a:defRPr/>
            </a:pPr>
            <a:endParaRPr lang="pt-BR" sz="3200" dirty="0">
              <a:solidFill>
                <a:prstClr val="black"/>
              </a:solidFill>
              <a:latin typeface="Roboto" panose="02000000000000000000" pitchFamily="2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006EA817-293A-1431-894D-2B42FE108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602576"/>
              </p:ext>
            </p:extLst>
          </p:nvPr>
        </p:nvGraphicFramePr>
        <p:xfrm>
          <a:off x="941294" y="2203895"/>
          <a:ext cx="9977716" cy="104437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516403">
                  <a:extLst>
                    <a:ext uri="{9D8B030D-6E8A-4147-A177-3AD203B41FA5}">
                      <a16:colId xmlns:a16="http://schemas.microsoft.com/office/drawing/2014/main" val="932675861"/>
                    </a:ext>
                  </a:extLst>
                </a:gridCol>
                <a:gridCol w="7461313">
                  <a:extLst>
                    <a:ext uri="{9D8B030D-6E8A-4147-A177-3AD203B41FA5}">
                      <a16:colId xmlns:a16="http://schemas.microsoft.com/office/drawing/2014/main" val="398986899"/>
                    </a:ext>
                  </a:extLst>
                </a:gridCol>
              </a:tblGrid>
              <a:tr h="312851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Ação</a:t>
                      </a:r>
                      <a:endParaRPr lang="pt-BR" sz="1400" dirty="0">
                        <a:latin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PAS 2026</a:t>
                      </a:r>
                      <a:endParaRPr lang="pt-BR" sz="1400" dirty="0">
                        <a:latin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507943"/>
                  </a:ext>
                </a:extLst>
              </a:tr>
              <a:tr h="619936">
                <a:tc>
                  <a:txBody>
                    <a:bodyPr/>
                    <a:lstStyle/>
                    <a:p>
                      <a:pPr algn="ctr"/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</a:rPr>
                        <a:t>Treinamento para o setor regulado.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b="1" dirty="0"/>
                        <a:t>Meta 15 </a:t>
                      </a:r>
                      <a:r>
                        <a:rPr lang="pt-BR" sz="1400" dirty="0"/>
                        <a:t>(</a:t>
                      </a:r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</a:rPr>
                        <a:t>Atender as ações de Vigilância Sanitária consideradas necessárias para municípios de porte III elencadas na Pactuação Estadual)</a:t>
                      </a:r>
                      <a:r>
                        <a:rPr lang="pt-BR" sz="1400" dirty="0"/>
                        <a:t>.</a:t>
                      </a:r>
                    </a:p>
                    <a:p>
                      <a:pPr algn="l"/>
                      <a:r>
                        <a:rPr lang="pt-BR" sz="1400" kern="1200" dirty="0">
                          <a:solidFill>
                            <a:schemeClr val="dk1"/>
                          </a:solidFill>
                          <a:effectLst/>
                        </a:rPr>
                        <a:t>Em cumprimento e mantida.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925373"/>
                  </a:ext>
                </a:extLst>
              </a:tr>
            </a:tbl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CD124CBD-D3B5-D2E6-69C7-8806E979A05E}"/>
              </a:ext>
            </a:extLst>
          </p:cNvPr>
          <p:cNvSpPr txBox="1"/>
          <p:nvPr/>
        </p:nvSpPr>
        <p:spPr>
          <a:xfrm>
            <a:off x="2631142" y="5929627"/>
            <a:ext cx="3352798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400" dirty="0">
                <a:solidFill>
                  <a:prstClr val="black"/>
                </a:solidFill>
                <a:latin typeface="Roboto" panose="02000000000000000000" pitchFamily="2" charset="0"/>
              </a:rPr>
              <a:t>Supermercado Rickli – 13 de março de 2026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89F739C-F248-7F52-7C89-612D7AB969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13" t="25271"/>
          <a:stretch>
            <a:fillRect/>
          </a:stretch>
        </p:blipFill>
        <p:spPr>
          <a:xfrm>
            <a:off x="2465854" y="3526984"/>
            <a:ext cx="3683374" cy="223936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92F28F9-1952-4D7D-4FB1-40C9B2BD6CAB}"/>
              </a:ext>
            </a:extLst>
          </p:cNvPr>
          <p:cNvSpPr txBox="1"/>
          <p:nvPr/>
        </p:nvSpPr>
        <p:spPr>
          <a:xfrm>
            <a:off x="941294" y="1548749"/>
            <a:ext cx="10085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DIRETRIZ 09 – Fortalecimento das Ações de Vigilância em Saúde</a:t>
            </a:r>
            <a:endParaRPr lang="pt-BR" sz="1600" kern="1200" dirty="0">
              <a:solidFill>
                <a:schemeClr val="tx1"/>
              </a:solidFill>
              <a:effectLst/>
              <a:latin typeface="Roboto" panose="02000000000000000000" pitchFamily="2" charset="0"/>
              <a:ea typeface="+mn-ea"/>
              <a:cs typeface="+mn-cs"/>
            </a:endParaRPr>
          </a:p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Objetivo: Desenvolvimento de ações de Controle de Riscos, Doenças e Agravos Prioritários.</a:t>
            </a:r>
          </a:p>
        </p:txBody>
      </p:sp>
    </p:spTree>
    <p:extLst>
      <p:ext uri="{BB962C8B-B14F-4D97-AF65-F5344CB8AC3E}">
        <p14:creationId xmlns:p14="http://schemas.microsoft.com/office/powerpoint/2010/main" val="38360141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A8939-2780-F5E8-0152-D7978D890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4">
            <a:extLst>
              <a:ext uri="{FF2B5EF4-FFF2-40B4-BE49-F238E27FC236}">
                <a16:creationId xmlns:a16="http://schemas.microsoft.com/office/drawing/2014/main" id="{12A48C9F-F97B-391C-089F-D184DC205FF6}"/>
              </a:ext>
            </a:extLst>
          </p:cNvPr>
          <p:cNvSpPr txBox="1">
            <a:spLocks/>
          </p:cNvSpPr>
          <p:nvPr/>
        </p:nvSpPr>
        <p:spPr>
          <a:xfrm>
            <a:off x="2152650" y="2092044"/>
            <a:ext cx="78867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0">
              <a:lnSpc>
                <a:spcPct val="114000"/>
              </a:lnSpc>
              <a:spcBef>
                <a:spcPts val="500"/>
              </a:spcBef>
              <a:buNone/>
            </a:pPr>
            <a:endParaRPr lang="pt-BR" sz="3200" dirty="0">
              <a:latin typeface="Roboto" panose="02000000000000000000" pitchFamily="2" charset="0"/>
            </a:endParaRPr>
          </a:p>
          <a:p>
            <a:endParaRPr lang="pt-BR" sz="3200" dirty="0">
              <a:latin typeface="Roboto" panose="02000000000000000000" pitchFamily="2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702B4CD-A542-1E40-83B7-A0D8BC1374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23907"/>
              </p:ext>
            </p:extLst>
          </p:nvPr>
        </p:nvGraphicFramePr>
        <p:xfrm>
          <a:off x="927847" y="2676819"/>
          <a:ext cx="10336304" cy="23760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6118163">
                  <a:extLst>
                    <a:ext uri="{9D8B030D-6E8A-4147-A177-3AD203B41FA5}">
                      <a16:colId xmlns:a16="http://schemas.microsoft.com/office/drawing/2014/main" val="2890932411"/>
                    </a:ext>
                  </a:extLst>
                </a:gridCol>
                <a:gridCol w="1783883">
                  <a:extLst>
                    <a:ext uri="{9D8B030D-6E8A-4147-A177-3AD203B41FA5}">
                      <a16:colId xmlns:a16="http://schemas.microsoft.com/office/drawing/2014/main" val="106265258"/>
                    </a:ext>
                  </a:extLst>
                </a:gridCol>
                <a:gridCol w="2434258">
                  <a:extLst>
                    <a:ext uri="{9D8B030D-6E8A-4147-A177-3AD203B41FA5}">
                      <a16:colId xmlns:a16="http://schemas.microsoft.com/office/drawing/2014/main" val="2131901598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marL="0" indent="0">
                        <a:lnSpc>
                          <a:spcPct val="114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pt-BR" sz="1500" dirty="0"/>
                        <a:t>Vigilância dos Acidentes de Trabalho</a:t>
                      </a:r>
                      <a:endParaRPr lang="pt-BR" sz="1500" i="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Quadrimestre</a:t>
                      </a:r>
                      <a:endParaRPr lang="pt-BR" sz="1500" i="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PAS 2026</a:t>
                      </a:r>
                      <a:endParaRPr lang="pt-BR" sz="1500" i="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019693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pt-BR" sz="1500" dirty="0"/>
                        <a:t>Acidentes Leves</a:t>
                      </a:r>
                      <a:endParaRPr lang="pt-BR" sz="15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39</a:t>
                      </a:r>
                      <a:endParaRPr lang="pt-BR" sz="1500" i="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r>
                        <a:rPr lang="pt-BR" sz="1500" b="1" dirty="0"/>
                        <a:t>Meta 18 </a:t>
                      </a:r>
                      <a:r>
                        <a:rPr lang="pt-BR" sz="1500" dirty="0"/>
                        <a:t>(</a:t>
                      </a:r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Aprimorar as ações de saúde do</a:t>
                      </a:r>
                    </a:p>
                    <a:p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Trabalhador).</a:t>
                      </a:r>
                    </a:p>
                    <a:p>
                      <a:endParaRPr lang="pt-BR" sz="150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Em cumprimento e mantida.</a:t>
                      </a:r>
                      <a:endParaRPr lang="pt-BR" sz="1500" i="0" kern="1200" dirty="0">
                        <a:solidFill>
                          <a:schemeClr val="dk1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79526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dirty="0"/>
                        <a:t>Acidente com exposição à Material Biológico</a:t>
                      </a:r>
                      <a:endParaRPr lang="pt-BR" sz="15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01</a:t>
                      </a:r>
                      <a:endParaRPr lang="pt-BR" sz="1500" i="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82242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dirty="0"/>
                        <a:t>Acidentes Graves</a:t>
                      </a:r>
                      <a:endParaRPr lang="pt-BR" sz="15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08</a:t>
                      </a:r>
                      <a:endParaRPr lang="pt-BR" sz="1500" i="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1708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dirty="0"/>
                        <a:t>Investigações de Acidentes de Trabalho Grave</a:t>
                      </a:r>
                      <a:endParaRPr lang="pt-BR" sz="15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10</a:t>
                      </a:r>
                      <a:endParaRPr lang="pt-BR" sz="1500" i="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7948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dirty="0"/>
                        <a:t>Intimações em decorrência de Acidentes de Trabalho</a:t>
                      </a:r>
                      <a:endParaRPr lang="pt-BR" sz="1500" i="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03</a:t>
                      </a:r>
                      <a:endParaRPr lang="pt-BR" sz="1500" i="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702716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C77142F3-F1AE-9296-84C3-47691768791C}"/>
              </a:ext>
            </a:extLst>
          </p:cNvPr>
          <p:cNvSpPr txBox="1"/>
          <p:nvPr/>
        </p:nvSpPr>
        <p:spPr>
          <a:xfrm>
            <a:off x="927847" y="1852845"/>
            <a:ext cx="10336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DIRETRIZ 09 – Fortalecimento das Ações de Vigilância em Saúde</a:t>
            </a:r>
            <a:endParaRPr lang="pt-BR" sz="1600" kern="1200" dirty="0">
              <a:solidFill>
                <a:schemeClr val="tx1"/>
              </a:solidFill>
              <a:effectLst/>
              <a:latin typeface="Roboto" panose="02000000000000000000" pitchFamily="2" charset="0"/>
              <a:ea typeface="+mn-ea"/>
              <a:cs typeface="+mn-cs"/>
            </a:endParaRPr>
          </a:p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Objetivo: Desenvolvimento de ações de Controle de Riscos, Doenças e Agravos Prioritários.</a:t>
            </a:r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A1731046-C362-1C16-E55D-94F8945D7307}"/>
              </a:ext>
            </a:extLst>
          </p:cNvPr>
          <p:cNvSpPr txBox="1">
            <a:spLocks/>
          </p:cNvSpPr>
          <p:nvPr/>
        </p:nvSpPr>
        <p:spPr>
          <a:xfrm>
            <a:off x="0" y="-2423"/>
            <a:ext cx="12192000" cy="638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/>
              <a:t>VIGILÂNCIA EM SAÚDE DO TRABALHADOR – GESTÃO DE METAS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6741775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161E3-208C-5CF0-D423-AFC5B9669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6DB20F13-9E24-3CC0-82AA-75EF1DF1E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11841"/>
              </p:ext>
            </p:extLst>
          </p:nvPr>
        </p:nvGraphicFramePr>
        <p:xfrm>
          <a:off x="775447" y="2270760"/>
          <a:ext cx="10641106" cy="10972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6064624">
                  <a:extLst>
                    <a:ext uri="{9D8B030D-6E8A-4147-A177-3AD203B41FA5}">
                      <a16:colId xmlns:a16="http://schemas.microsoft.com/office/drawing/2014/main" val="932675861"/>
                    </a:ext>
                  </a:extLst>
                </a:gridCol>
                <a:gridCol w="4576482">
                  <a:extLst>
                    <a:ext uri="{9D8B030D-6E8A-4147-A177-3AD203B41FA5}">
                      <a16:colId xmlns:a16="http://schemas.microsoft.com/office/drawing/2014/main" val="398986899"/>
                    </a:ext>
                  </a:extLst>
                </a:gridCol>
              </a:tblGrid>
              <a:tr h="312851"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Ação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PAS 2026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507943"/>
                  </a:ext>
                </a:extLst>
              </a:tr>
              <a:tr h="619936">
                <a:tc>
                  <a:txBody>
                    <a:bodyPr/>
                    <a:lstStyle/>
                    <a:p>
                      <a:pPr algn="l"/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Treinamento Abril Verde: capacitação em relação a notificação, adequações pós acidente de trabalho e acidentes com menores</a:t>
                      </a:r>
                      <a:endParaRPr lang="pt-BR" sz="1500" kern="1200" dirty="0">
                        <a:solidFill>
                          <a:schemeClr val="dk1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b="1" dirty="0"/>
                        <a:t>Meta 18 </a:t>
                      </a:r>
                      <a:r>
                        <a:rPr lang="pt-BR" sz="1500" dirty="0"/>
                        <a:t>(</a:t>
                      </a:r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Aprimorar as ações de saúde do Trabalhador).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Em cumprimento e mantida.</a:t>
                      </a:r>
                      <a:endParaRPr lang="pt-BR" sz="1500" kern="1200" dirty="0">
                        <a:solidFill>
                          <a:schemeClr val="dk1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925373"/>
                  </a:ext>
                </a:extLst>
              </a:tr>
            </a:tbl>
          </a:graphicData>
        </a:graphic>
      </p:graphicFrame>
      <p:pic>
        <p:nvPicPr>
          <p:cNvPr id="13" name="Imagem 12">
            <a:extLst>
              <a:ext uri="{FF2B5EF4-FFF2-40B4-BE49-F238E27FC236}">
                <a16:creationId xmlns:a16="http://schemas.microsoft.com/office/drawing/2014/main" id="{C4468BFE-2687-7075-5D3A-40DFED4630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006"/>
          <a:stretch>
            <a:fillRect/>
          </a:stretch>
        </p:blipFill>
        <p:spPr>
          <a:xfrm>
            <a:off x="775446" y="3586995"/>
            <a:ext cx="3633847" cy="2761407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27BDFFF4-8F2F-9D65-E334-C193014534E3}"/>
              </a:ext>
            </a:extLst>
          </p:cNvPr>
          <p:cNvSpPr txBox="1"/>
          <p:nvPr/>
        </p:nvSpPr>
        <p:spPr>
          <a:xfrm>
            <a:off x="4642486" y="4813809"/>
            <a:ext cx="2581835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Roboto" panose="02000000000000000000" pitchFamily="2" charset="0"/>
              </a:rPr>
              <a:t>SEMUS – 16 de abril de 2026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D006684-6A67-E345-0351-D73188EA0646}"/>
              </a:ext>
            </a:extLst>
          </p:cNvPr>
          <p:cNvSpPr txBox="1"/>
          <p:nvPr/>
        </p:nvSpPr>
        <p:spPr>
          <a:xfrm>
            <a:off x="775446" y="1613647"/>
            <a:ext cx="106411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DIRETRIZ 09 – Fortalecimento das Ações de Vigilância em Saúde</a:t>
            </a:r>
            <a:endParaRPr lang="pt-BR" sz="1600" kern="1200" dirty="0">
              <a:solidFill>
                <a:schemeClr val="tx1"/>
              </a:solidFill>
              <a:effectLst/>
              <a:latin typeface="Roboto" panose="02000000000000000000" pitchFamily="2" charset="0"/>
              <a:ea typeface="+mn-ea"/>
              <a:cs typeface="+mn-cs"/>
            </a:endParaRPr>
          </a:p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Objetivo: Desenvolvimento de ações de Controle de Riscos, Doenças e Agravos Prioritários.</a:t>
            </a:r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B0399B5E-F303-029B-13F9-AB0FCF0AEA46}"/>
              </a:ext>
            </a:extLst>
          </p:cNvPr>
          <p:cNvSpPr txBox="1">
            <a:spLocks/>
          </p:cNvSpPr>
          <p:nvPr/>
        </p:nvSpPr>
        <p:spPr>
          <a:xfrm>
            <a:off x="0" y="-2423"/>
            <a:ext cx="12192000" cy="638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/>
              <a:t>VIGILÂNCIA EM SAÚDE DO TRABALHADOR – GESTÃO DE METAS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4284997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2BF42-8977-3D01-4FEB-6F5154180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9">
            <a:extLst>
              <a:ext uri="{FF2B5EF4-FFF2-40B4-BE49-F238E27FC236}">
                <a16:creationId xmlns:a16="http://schemas.microsoft.com/office/drawing/2014/main" id="{29F45B91-614C-8188-63E8-4E8673D05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882" y="1016624"/>
            <a:ext cx="822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800" dirty="0"/>
              <a:t>Centro Municipal de Castrações </a:t>
            </a:r>
          </a:p>
        </p:txBody>
      </p:sp>
      <p:sp>
        <p:nvSpPr>
          <p:cNvPr id="4" name="Espaço Reservado para Conteúdo 4">
            <a:extLst>
              <a:ext uri="{FF2B5EF4-FFF2-40B4-BE49-F238E27FC236}">
                <a16:creationId xmlns:a16="http://schemas.microsoft.com/office/drawing/2014/main" id="{45D79D78-CFFB-E562-738E-30E2A00F2F91}"/>
              </a:ext>
            </a:extLst>
          </p:cNvPr>
          <p:cNvSpPr txBox="1">
            <a:spLocks/>
          </p:cNvSpPr>
          <p:nvPr/>
        </p:nvSpPr>
        <p:spPr>
          <a:xfrm>
            <a:off x="2206439" y="5536051"/>
            <a:ext cx="3970243" cy="3410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000" dirty="0">
                <a:latin typeface="Roboto" panose="02000000000000000000" pitchFamily="2" charset="0"/>
              </a:rPr>
              <a:t>Agendamentos Realizados: 289</a:t>
            </a:r>
          </a:p>
        </p:txBody>
      </p:sp>
      <p:graphicFrame>
        <p:nvGraphicFramePr>
          <p:cNvPr id="11" name="Group 20">
            <a:extLst>
              <a:ext uri="{FF2B5EF4-FFF2-40B4-BE49-F238E27FC236}">
                <a16:creationId xmlns:a16="http://schemas.microsoft.com/office/drawing/2014/main" id="{C34104A1-2135-00CC-7078-36B9CA645E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8712581"/>
              </p:ext>
            </p:extLst>
          </p:nvPr>
        </p:nvGraphicFramePr>
        <p:xfrm>
          <a:off x="968188" y="2340811"/>
          <a:ext cx="10694894" cy="2978307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519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6817">
                  <a:extLst>
                    <a:ext uri="{9D8B030D-6E8A-4147-A177-3AD203B41FA5}">
                      <a16:colId xmlns:a16="http://schemas.microsoft.com/office/drawing/2014/main" val="1420634892"/>
                    </a:ext>
                  </a:extLst>
                </a:gridCol>
                <a:gridCol w="2667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0427">
                  <a:extLst>
                    <a:ext uri="{9D8B030D-6E8A-4147-A177-3AD203B41FA5}">
                      <a16:colId xmlns:a16="http://schemas.microsoft.com/office/drawing/2014/main" val="4251479552"/>
                    </a:ext>
                  </a:extLst>
                </a:gridCol>
              </a:tblGrid>
              <a:tr h="400707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Procedimentos Realizados</a:t>
                      </a:r>
                      <a:endParaRPr kumimoji="0" lang="pt-BR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1º Quadrimestre</a:t>
                      </a:r>
                      <a:endParaRPr kumimoji="0" lang="pt-BR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PAS 2026</a:t>
                      </a:r>
                      <a:endParaRPr kumimoji="0" lang="pt-BR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961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Fila Geral</a:t>
                      </a:r>
                      <a:endParaRPr kumimoji="0" 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Macho</a:t>
                      </a:r>
                      <a:endParaRPr kumimoji="0" 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33</a:t>
                      </a:r>
                      <a:endParaRPr kumimoji="0" 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l"/>
                      <a:r>
                        <a:rPr kumimoji="0" lang="pt-BR" sz="15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Meta 19 </a:t>
                      </a: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lang="pt-BR" sz="1500" kern="1200" dirty="0">
                          <a:effectLst/>
                        </a:rPr>
                        <a:t>Aprimorar as Ações de combate a</a:t>
                      </a:r>
                    </a:p>
                    <a:p>
                      <a:pPr algn="l"/>
                      <a:r>
                        <a:rPr lang="pt-BR" sz="1500" kern="1200" dirty="0">
                          <a:effectLst/>
                        </a:rPr>
                        <a:t>zoonoses e guarda responsável dos</a:t>
                      </a:r>
                    </a:p>
                    <a:p>
                      <a:pPr algn="l"/>
                      <a:r>
                        <a:rPr lang="pt-BR" sz="1500" kern="1200" dirty="0">
                          <a:effectLst/>
                        </a:rPr>
                        <a:t>Animais)</a:t>
                      </a:r>
                    </a:p>
                    <a:p>
                      <a:pPr algn="l"/>
                      <a:endParaRPr kumimoji="0" lang="pt-BR" sz="15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algn="l"/>
                      <a:r>
                        <a:rPr kumimoji="0" lang="pt-BR" sz="15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Em cumprimento e mantida.</a:t>
                      </a:r>
                      <a:endParaRPr kumimoji="0" 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961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Fêmea</a:t>
                      </a:r>
                      <a:endParaRPr kumimoji="0" 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83</a:t>
                      </a:r>
                      <a:endParaRPr kumimoji="0" 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634967"/>
                  </a:ext>
                </a:extLst>
              </a:tr>
              <a:tr h="319961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Transformacão</a:t>
                      </a:r>
                      <a:endParaRPr kumimoji="0" 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Macho</a:t>
                      </a:r>
                      <a:endParaRPr kumimoji="0" 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17</a:t>
                      </a:r>
                      <a:endParaRPr kumimoji="0" 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961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Fêmea</a:t>
                      </a:r>
                      <a:endParaRPr kumimoji="0" 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42</a:t>
                      </a:r>
                      <a:endParaRPr kumimoji="0" 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436716"/>
                  </a:ext>
                </a:extLst>
              </a:tr>
              <a:tr h="319961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União Animal</a:t>
                      </a:r>
                      <a:endParaRPr kumimoji="0" 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Macho</a:t>
                      </a:r>
                      <a:endParaRPr kumimoji="0" 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24</a:t>
                      </a:r>
                      <a:endParaRPr kumimoji="0" 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961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Fêmea</a:t>
                      </a:r>
                      <a:endParaRPr kumimoji="0" 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62</a:t>
                      </a:r>
                      <a:endParaRPr kumimoji="0" lang="pt-BR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913042"/>
                  </a:ext>
                </a:extLst>
              </a:tr>
              <a:tr h="319961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Totais</a:t>
                      </a:r>
                      <a:endParaRPr kumimoji="0" lang="pt-BR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Macho</a:t>
                      </a:r>
                      <a:endParaRPr kumimoji="0" lang="pt-BR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74</a:t>
                      </a:r>
                      <a:endParaRPr kumimoji="0" lang="pt-BR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222949"/>
                  </a:ext>
                </a:extLst>
              </a:tr>
              <a:tr h="319961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Fêmea</a:t>
                      </a:r>
                      <a:endParaRPr kumimoji="0" lang="pt-BR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187</a:t>
                      </a:r>
                      <a:endParaRPr kumimoji="0" lang="pt-BR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1090392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2A691729-D6E2-5538-DD79-49F94B057953}"/>
              </a:ext>
            </a:extLst>
          </p:cNvPr>
          <p:cNvSpPr txBox="1"/>
          <p:nvPr/>
        </p:nvSpPr>
        <p:spPr>
          <a:xfrm>
            <a:off x="968188" y="1539103"/>
            <a:ext cx="106948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DIRETRIZ 09 – Fortalecimento das Ações de Vigilância em Saúde</a:t>
            </a:r>
            <a:endParaRPr lang="pt-BR" sz="1600" kern="1200" dirty="0">
              <a:solidFill>
                <a:schemeClr val="tx1"/>
              </a:solidFill>
              <a:effectLst/>
              <a:latin typeface="Roboto" panose="02000000000000000000" pitchFamily="2" charset="0"/>
              <a:ea typeface="+mn-ea"/>
              <a:cs typeface="+mn-cs"/>
            </a:endParaRPr>
          </a:p>
          <a:p>
            <a:r>
              <a:rPr lang="pt-BR" sz="1600" b="1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Objetivo: Desenvolvimento de ações de Controle de Riscos, Doenças e Agravos Prioritários.</a:t>
            </a: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07A8040D-8794-C7B2-3540-EEB31E65275B}"/>
              </a:ext>
            </a:extLst>
          </p:cNvPr>
          <p:cNvSpPr txBox="1">
            <a:spLocks/>
          </p:cNvSpPr>
          <p:nvPr/>
        </p:nvSpPr>
        <p:spPr>
          <a:xfrm>
            <a:off x="0" y="-2423"/>
            <a:ext cx="12192000" cy="638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/>
              <a:t>VIGILÂNCIA AMBIENTAL – GESTÃO DE METAS</a:t>
            </a:r>
          </a:p>
        </p:txBody>
      </p:sp>
    </p:spTree>
    <p:extLst>
      <p:ext uri="{BB962C8B-B14F-4D97-AF65-F5344CB8AC3E}">
        <p14:creationId xmlns:p14="http://schemas.microsoft.com/office/powerpoint/2010/main" val="68142014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58BE1-E670-6750-5341-4CE0FF7F2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4B4366E-8DD8-DBF3-C535-AC2E616BF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5106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OUVIDORIA SUS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FE15DA03-ACF4-2DE5-3F86-66E51D4B3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033538"/>
              </p:ext>
            </p:extLst>
          </p:nvPr>
        </p:nvGraphicFramePr>
        <p:xfrm>
          <a:off x="1434353" y="2868360"/>
          <a:ext cx="9323293" cy="266236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410635">
                  <a:extLst>
                    <a:ext uri="{9D8B030D-6E8A-4147-A177-3AD203B41FA5}">
                      <a16:colId xmlns:a16="http://schemas.microsoft.com/office/drawing/2014/main" val="705407811"/>
                    </a:ext>
                  </a:extLst>
                </a:gridCol>
                <a:gridCol w="1804894">
                  <a:extLst>
                    <a:ext uri="{9D8B030D-6E8A-4147-A177-3AD203B41FA5}">
                      <a16:colId xmlns:a16="http://schemas.microsoft.com/office/drawing/2014/main" val="3258669197"/>
                    </a:ext>
                  </a:extLst>
                </a:gridCol>
                <a:gridCol w="3107764">
                  <a:extLst>
                    <a:ext uri="{9D8B030D-6E8A-4147-A177-3AD203B41FA5}">
                      <a16:colId xmlns:a16="http://schemas.microsoft.com/office/drawing/2014/main" val="3568323605"/>
                    </a:ext>
                  </a:extLst>
                </a:gridCol>
              </a:tblGrid>
              <a:tr h="502369">
                <a:tc>
                  <a:txBody>
                    <a:bodyPr/>
                    <a:lstStyle/>
                    <a:p>
                      <a:r>
                        <a:rPr lang="pt-BR" sz="1500" dirty="0"/>
                        <a:t>Ação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Quantitativo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PAS 2026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431445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pt-BR" sz="1500" dirty="0"/>
                        <a:t>Manifestações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39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rowSpan="6">
                  <a:txBody>
                    <a:bodyPr/>
                    <a:lstStyle/>
                    <a:p>
                      <a:r>
                        <a:rPr lang="pt-BR" sz="1500" b="1" dirty="0"/>
                        <a:t>Meta 01 </a:t>
                      </a:r>
                      <a:r>
                        <a:rPr lang="pt-BR" sz="1500" dirty="0"/>
                        <a:t>(</a:t>
                      </a:r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Aprimorar o serviço de Ouvidoria Municipal e ampliar a divulgação)</a:t>
                      </a:r>
                    </a:p>
                    <a:p>
                      <a:endParaRPr lang="pt-BR" sz="150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r>
                        <a:rPr lang="pt-BR" sz="1500" kern="1200" dirty="0">
                          <a:solidFill>
                            <a:schemeClr val="dk1"/>
                          </a:solidFill>
                          <a:effectLst/>
                        </a:rPr>
                        <a:t>Em cumprimento e mantida.</a:t>
                      </a:r>
                      <a:endParaRPr lang="pt-BR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507695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pt-BR" sz="1500" dirty="0"/>
                        <a:t>Solicitações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02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5029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pt-BR" sz="1500" dirty="0"/>
                        <a:t>Reclamações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24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84645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pt-BR" sz="1500" dirty="0"/>
                        <a:t>Denúncias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07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4032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pt-BR" sz="1500" dirty="0"/>
                        <a:t>Sugestões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01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52682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pt-BR" sz="1500" dirty="0"/>
                        <a:t>Elogios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/>
                        <a:t>05</a:t>
                      </a:r>
                      <a:endParaRPr lang="pt-BR" sz="1500" dirty="0">
                        <a:latin typeface="Roboto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145465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F361ABDB-FAB0-0D9D-D12D-75E9FD86F1F3}"/>
              </a:ext>
            </a:extLst>
          </p:cNvPr>
          <p:cNvSpPr txBox="1"/>
          <p:nvPr/>
        </p:nvSpPr>
        <p:spPr>
          <a:xfrm>
            <a:off x="1434352" y="2006098"/>
            <a:ext cx="93232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DIRETRIZ 13 – Ouvidoria como Instrumento de Gestão</a:t>
            </a:r>
          </a:p>
          <a:p>
            <a:r>
              <a:rPr lang="pt-BR" b="1" dirty="0"/>
              <a:t>Objetivo: Mecanismos de Gestão e Regulação dos Serviços de Saúde.</a:t>
            </a:r>
          </a:p>
        </p:txBody>
      </p:sp>
    </p:spTree>
    <p:extLst>
      <p:ext uri="{BB962C8B-B14F-4D97-AF65-F5344CB8AC3E}">
        <p14:creationId xmlns:p14="http://schemas.microsoft.com/office/powerpoint/2010/main" val="5016103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 2013 - 2022">
  <a:themeElements>
    <a:clrScheme name="Tema do 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2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Tema do 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1962</TotalTime>
  <Words>10327</Words>
  <Application>Microsoft Office PowerPoint</Application>
  <PresentationFormat>Widescreen</PresentationFormat>
  <Paragraphs>2395</Paragraphs>
  <Slides>107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107</vt:i4>
      </vt:variant>
    </vt:vector>
  </HeadingPairs>
  <TitlesOfParts>
    <vt:vector size="116" baseType="lpstr">
      <vt:lpstr>Aptos</vt:lpstr>
      <vt:lpstr>Arial</vt:lpstr>
      <vt:lpstr>Bebas Neue</vt:lpstr>
      <vt:lpstr>Calibri</vt:lpstr>
      <vt:lpstr>Calibri Light</vt:lpstr>
      <vt:lpstr>Roboto</vt:lpstr>
      <vt:lpstr>Times New Roman</vt:lpstr>
      <vt:lpstr>Wingdings</vt:lpstr>
      <vt:lpstr>Tema do Office 2013 - 2022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CONSULTAS DE PRÉ NATAL E PUERPÉRIO DIRETIZ 07, META 09 SAÚDE DA MULHER</vt:lpstr>
      <vt:lpstr>AÇÃO DA UBS DR. DOMINGOS CUNHA NO CONDOMINIO DO IDOSO/ESF MARÇO/2026  DIRETRIZ 07, META 02 E 03/SAÚDE DO IDOSO</vt:lpstr>
      <vt:lpstr>REUNIÕES MENSAIS PARA GESTANTES: DIRETRIZ 11, META 08.</vt:lpstr>
      <vt:lpstr>GRUPOS MENSAIS DE HIPERDIA COM A COMUNIDADE  DIRETRIZ 11, META 08.</vt:lpstr>
      <vt:lpstr>GRUPOS MENSAIS DE CESSAÇÃO AO TABAGISMO.  DIRETRIZ 1, META 14.</vt:lpstr>
      <vt:lpstr>31 SESSÕES DE AURICULOTERAPIA DIRETRIZ 8, META 19.</vt:lpstr>
      <vt:lpstr>CAMPANHA DE VACINA DIA 11/04 TOTAL DE 358 VACINAS </vt:lpstr>
      <vt:lpstr>Apresentação do PowerPoint</vt:lpstr>
      <vt:lpstr>KITS LANCHE DISTRIBUÍDOS DURANTE OS MESES DIRETRIZ 01, META 27.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CONSULTAS ESPECIALIZADAS ATENDIDAS NO MUNICÍPIO</vt:lpstr>
      <vt:lpstr>CONSULTAS ESPECIALIZADAS EXTERNAS</vt:lpstr>
      <vt:lpstr>AGENDAMENTO DE EXAMES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Procedimentos Realizados</vt:lpstr>
      <vt:lpstr>ATENDIMENTO EM BALCÃO</vt:lpstr>
      <vt:lpstr>Agendamentos de Terapias ABA – Ambulatório TEA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VACINAS APLICADAS DO CALENDÁRIO BÁSICO </vt:lpstr>
      <vt:lpstr>VIGILÂNCIA EPIDEMIOLÓGICA</vt:lpstr>
      <vt:lpstr>VIGILÂNCIA EPIDEMIOLÓGICA</vt:lpstr>
      <vt:lpstr>Vigilância Epidemiológica</vt:lpstr>
      <vt:lpstr>VISA – GESTÃO DE METAS</vt:lpstr>
      <vt:lpstr>VIGILÂNCIA EPIDEMIOLÓGICA</vt:lpstr>
      <vt:lpstr>VIGILÂNCIA EPIDEMIOLÓGICA</vt:lpstr>
      <vt:lpstr>VIGILÂNCIA EPIDEMIOLÓGICA</vt:lpstr>
      <vt:lpstr>VIGILÂNCIA AMBIENTAL</vt:lpstr>
      <vt:lpstr>VISA – GESTÃO DE METAS</vt:lpstr>
      <vt:lpstr>VIGILÂNCIA EM SAÚDE DO TRABALHADOR – GESTÃO DE METAS</vt:lpstr>
      <vt:lpstr>Apresentação do PowerPoint</vt:lpstr>
      <vt:lpstr>Apresentação do PowerPoint</vt:lpstr>
      <vt:lpstr>Apresentação do PowerPoint</vt:lpstr>
      <vt:lpstr>OUVIDORIA SUS</vt:lpstr>
      <vt:lpstr>VISA - VIGILÂNCIA SANITÁRIA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Emanuel Cristiano Correa</dc:creator>
  <cp:lastModifiedBy>Rosangela Abreu</cp:lastModifiedBy>
  <cp:revision>71</cp:revision>
  <cp:lastPrinted>2026-05-27T20:08:36Z</cp:lastPrinted>
  <dcterms:created xsi:type="dcterms:W3CDTF">2025-09-23T18:04:03Z</dcterms:created>
  <dcterms:modified xsi:type="dcterms:W3CDTF">2026-05-28T19:00:57Z</dcterms:modified>
</cp:coreProperties>
</file>