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g" ContentType="image/jp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6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92" r:id="rId9"/>
    <p:sldId id="305" r:id="rId10"/>
    <p:sldId id="306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379" r:id="rId27"/>
    <p:sldId id="273" r:id="rId28"/>
    <p:sldId id="275" r:id="rId29"/>
    <p:sldId id="293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16" r:id="rId46"/>
    <p:sldId id="406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364" r:id="rId59"/>
    <p:sldId id="407" r:id="rId60"/>
    <p:sldId id="408" r:id="rId61"/>
    <p:sldId id="409" r:id="rId62"/>
    <p:sldId id="416" r:id="rId63"/>
    <p:sldId id="417" r:id="rId64"/>
    <p:sldId id="418" r:id="rId65"/>
    <p:sldId id="276" r:id="rId66"/>
    <p:sldId id="412" r:id="rId67"/>
    <p:sldId id="413" r:id="rId68"/>
    <p:sldId id="414" r:id="rId69"/>
    <p:sldId id="262" r:id="rId70"/>
    <p:sldId id="263" r:id="rId71"/>
    <p:sldId id="415" r:id="rId72"/>
    <p:sldId id="291" r:id="rId73"/>
    <p:sldId id="410" r:id="rId74"/>
    <p:sldId id="282" r:id="rId75"/>
    <p:sldId id="264" r:id="rId76"/>
    <p:sldId id="411" r:id="rId77"/>
    <p:sldId id="289" r:id="rId78"/>
    <p:sldId id="421" r:id="rId79"/>
    <p:sldId id="422" r:id="rId80"/>
    <p:sldId id="423" r:id="rId81"/>
    <p:sldId id="424" r:id="rId82"/>
    <p:sldId id="425" r:id="rId83"/>
    <p:sldId id="432" r:id="rId84"/>
    <p:sldId id="433" r:id="rId85"/>
    <p:sldId id="434" r:id="rId86"/>
    <p:sldId id="435" r:id="rId87"/>
    <p:sldId id="436" r:id="rId88"/>
    <p:sldId id="437" r:id="rId89"/>
    <p:sldId id="438" r:id="rId90"/>
    <p:sldId id="439" r:id="rId91"/>
    <p:sldId id="440" r:id="rId92"/>
    <p:sldId id="441" r:id="rId93"/>
    <p:sldId id="442" r:id="rId94"/>
    <p:sldId id="443" r:id="rId95"/>
    <p:sldId id="444" r:id="rId96"/>
    <p:sldId id="445" r:id="rId97"/>
    <p:sldId id="446" r:id="rId98"/>
    <p:sldId id="447" r:id="rId99"/>
    <p:sldId id="448" r:id="rId100"/>
    <p:sldId id="449" r:id="rId101"/>
    <p:sldId id="450" r:id="rId102"/>
    <p:sldId id="451" r:id="rId103"/>
    <p:sldId id="280" r:id="rId104"/>
    <p:sldId id="452" r:id="rId105"/>
    <p:sldId id="453" r:id="rId106"/>
    <p:sldId id="454" r:id="rId107"/>
    <p:sldId id="455" r:id="rId108"/>
    <p:sldId id="456" r:id="rId109"/>
    <p:sldId id="458" r:id="rId110"/>
    <p:sldId id="290" r:id="rId111"/>
    <p:sldId id="460" r:id="rId112"/>
    <p:sldId id="461" r:id="rId113"/>
    <p:sldId id="368" r:id="rId114"/>
    <p:sldId id="369" r:id="rId115"/>
    <p:sldId id="370" r:id="rId116"/>
    <p:sldId id="372" r:id="rId117"/>
    <p:sldId id="285" r:id="rId118"/>
    <p:sldId id="283" r:id="rId119"/>
    <p:sldId id="286" r:id="rId120"/>
    <p:sldId id="284" r:id="rId121"/>
    <p:sldId id="287" r:id="rId122"/>
    <p:sldId id="419" r:id="rId123"/>
    <p:sldId id="420" r:id="rId124"/>
    <p:sldId id="378" r:id="rId12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0101"/>
    <a:srgbClr val="060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9E4A0-0AEC-400A-94A5-AA3FE3877808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7FF2-5232-41FB-9650-CC35A84FB4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3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9B670-882F-4B19-8125-109A6DFC1DFA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77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39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93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37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1786" y="158495"/>
            <a:ext cx="898397" cy="12009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0066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58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71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58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7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28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83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2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14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A8D5A-2B54-403D-9703-59AB7FCF1B4E}" type="datetimeFigureOut">
              <a:rPr lang="pt-BR" smtClean="0"/>
              <a:t>23/02/2026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1987A-AE67-445D-8F84-63C5E6D5F0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50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guariaiva.pr.gov.br/saude" TargetMode="External"/><Relationship Id="rId2" Type="http://schemas.openxmlformats.org/officeDocument/2006/relationships/hyperlink" Target="mailto:saudejaguariaiva@gmail.com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epidemiojagua@gmail.com" TargetMode="External"/><Relationship Id="rId2" Type="http://schemas.openxmlformats.org/officeDocument/2006/relationships/hyperlink" Target="mailto:visajaguariaiva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ouvidoriasaude@jaguariaiva.gov.pr.br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9330E7A-1818-7A10-1A87-F47506798630}"/>
              </a:ext>
            </a:extLst>
          </p:cNvPr>
          <p:cNvSpPr txBox="1"/>
          <p:nvPr/>
        </p:nvSpPr>
        <p:spPr>
          <a:xfrm>
            <a:off x="86628" y="702645"/>
            <a:ext cx="3214838" cy="461665"/>
          </a:xfrm>
          <a:prstGeom prst="rect">
            <a:avLst/>
          </a:prstGeom>
          <a:solidFill>
            <a:srgbClr val="9B01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Bebas Neue" panose="020B0606020202050201" pitchFamily="34" charset="0"/>
              </a:rPr>
              <a:t>E TOTAIS DO ANO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6AEB9E4-4C2F-B527-1B0D-9DC5AB9F59BA}"/>
              </a:ext>
            </a:extLst>
          </p:cNvPr>
          <p:cNvSpPr txBox="1"/>
          <p:nvPr/>
        </p:nvSpPr>
        <p:spPr>
          <a:xfrm>
            <a:off x="38500" y="240980"/>
            <a:ext cx="386615" cy="461665"/>
          </a:xfrm>
          <a:prstGeom prst="rect">
            <a:avLst/>
          </a:prstGeom>
          <a:solidFill>
            <a:srgbClr val="9B01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Bebas Neue" panose="020B0606020202050201" pitchFamily="34" charset="0"/>
              </a:rPr>
              <a:t>3º</a:t>
            </a:r>
          </a:p>
        </p:txBody>
      </p:sp>
    </p:spTree>
    <p:extLst>
      <p:ext uri="{BB962C8B-B14F-4D97-AF65-F5344CB8AC3E}">
        <p14:creationId xmlns:p14="http://schemas.microsoft.com/office/powerpoint/2010/main" val="236574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93F1-49B2-DEEE-D94A-01E8F7216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48741A2-09A5-B8AC-E3CC-31A914653742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59EDB82-792B-65AF-44AE-7A090EE70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09727"/>
              </p:ext>
            </p:extLst>
          </p:nvPr>
        </p:nvGraphicFramePr>
        <p:xfrm>
          <a:off x="524577" y="1855790"/>
          <a:ext cx="8094846" cy="303091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88568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16841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589437">
                  <a:extLst>
                    <a:ext uri="{9D8B030D-6E8A-4147-A177-3AD203B41FA5}">
                      <a16:colId xmlns:a16="http://schemas.microsoft.com/office/drawing/2014/main" val="801606256"/>
                    </a:ext>
                  </a:extLst>
                </a:gridCol>
              </a:tblGrid>
              <a:tr h="432988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DO CENTRO DE ATENÇÃO PSICOSSOCIAL - CAPS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R$ 403.715,27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R$ 673,33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R$ 7.832,96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R$ 3.036,00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0789337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R$ 673,33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R$ 414.584,23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7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4279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51F066-D804-71A5-BD4C-3D768DFB3A10}"/>
              </a:ext>
            </a:extLst>
          </p:cNvPr>
          <p:cNvSpPr txBox="1"/>
          <p:nvPr/>
        </p:nvSpPr>
        <p:spPr>
          <a:xfrm>
            <a:off x="999240" y="650877"/>
            <a:ext cx="76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Boletim CCIH / NSP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9E7FC8-00A7-5A88-B3F9-7A6DE46EE8C2}"/>
              </a:ext>
            </a:extLst>
          </p:cNvPr>
          <p:cNvSpPr txBox="1"/>
          <p:nvPr/>
        </p:nvSpPr>
        <p:spPr>
          <a:xfrm>
            <a:off x="613526" y="3759122"/>
            <a:ext cx="3667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5. ACIDENTES DE TRABALHO 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E0E4546-37A8-5FE1-43ED-44CDB73284F9}"/>
              </a:ext>
            </a:extLst>
          </p:cNvPr>
          <p:cNvSpPr txBox="1"/>
          <p:nvPr/>
        </p:nvSpPr>
        <p:spPr>
          <a:xfrm>
            <a:off x="999240" y="1481874"/>
            <a:ext cx="289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4. VIOLÊNCIAS NOTIFICADAS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1DE1E569-CB57-6AD4-AFBC-5DF3903C0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8636"/>
              </p:ext>
            </p:extLst>
          </p:nvPr>
        </p:nvGraphicFramePr>
        <p:xfrm>
          <a:off x="1206630" y="1912976"/>
          <a:ext cx="6749593" cy="96153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525680">
                  <a:extLst>
                    <a:ext uri="{9D8B030D-6E8A-4147-A177-3AD203B41FA5}">
                      <a16:colId xmlns:a16="http://schemas.microsoft.com/office/drawing/2014/main" val="2300405135"/>
                    </a:ext>
                  </a:extLst>
                </a:gridCol>
                <a:gridCol w="960165">
                  <a:extLst>
                    <a:ext uri="{9D8B030D-6E8A-4147-A177-3AD203B41FA5}">
                      <a16:colId xmlns:a16="http://schemas.microsoft.com/office/drawing/2014/main" val="2108910914"/>
                    </a:ext>
                  </a:extLst>
                </a:gridCol>
                <a:gridCol w="960165">
                  <a:extLst>
                    <a:ext uri="{9D8B030D-6E8A-4147-A177-3AD203B41FA5}">
                      <a16:colId xmlns:a16="http://schemas.microsoft.com/office/drawing/2014/main" val="1120943491"/>
                    </a:ext>
                  </a:extLst>
                </a:gridCol>
                <a:gridCol w="1151114">
                  <a:extLst>
                    <a:ext uri="{9D8B030D-6E8A-4147-A177-3AD203B41FA5}">
                      <a16:colId xmlns:a16="http://schemas.microsoft.com/office/drawing/2014/main" val="3321723281"/>
                    </a:ext>
                  </a:extLst>
                </a:gridCol>
                <a:gridCol w="1152469">
                  <a:extLst>
                    <a:ext uri="{9D8B030D-6E8A-4147-A177-3AD203B41FA5}">
                      <a16:colId xmlns:a16="http://schemas.microsoft.com/office/drawing/2014/main" val="2241870979"/>
                    </a:ext>
                  </a:extLst>
                </a:gridCol>
              </a:tblGrid>
              <a:tr h="287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TIPO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SET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AGO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0436912"/>
                  </a:ext>
                </a:extLst>
              </a:tr>
              <a:tr h="2391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AUTOPROVOCADA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49730802"/>
                  </a:ext>
                </a:extLst>
              </a:tr>
              <a:tr h="18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SEXUAL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15859776"/>
                  </a:ext>
                </a:extLst>
              </a:tr>
              <a:tr h="183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INTERPESSOAL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1460650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07D5062A-CFF1-43AE-DD70-C601DFCC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630" y="2870708"/>
            <a:ext cx="528061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dados obtidos a partir das fichas de notificações enviadas à </a:t>
            </a:r>
            <a:r>
              <a:rPr kumimoji="0" lang="pt-BR" altLang="pt-B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Vig</a:t>
            </a: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Epidemiológica </a:t>
            </a:r>
            <a:endParaRPr kumimoji="0" lang="pt-BR" alt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18D0E14-89E5-05F3-25DE-B242FF3E3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926802"/>
              </p:ext>
            </p:extLst>
          </p:nvPr>
        </p:nvGraphicFramePr>
        <p:xfrm>
          <a:off x="1104555" y="4206249"/>
          <a:ext cx="6851667" cy="132827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863571">
                  <a:extLst>
                    <a:ext uri="{9D8B030D-6E8A-4147-A177-3AD203B41FA5}">
                      <a16:colId xmlns:a16="http://schemas.microsoft.com/office/drawing/2014/main" val="3623026028"/>
                    </a:ext>
                  </a:extLst>
                </a:gridCol>
                <a:gridCol w="1247757">
                  <a:extLst>
                    <a:ext uri="{9D8B030D-6E8A-4147-A177-3AD203B41FA5}">
                      <a16:colId xmlns:a16="http://schemas.microsoft.com/office/drawing/2014/main" val="1352513762"/>
                    </a:ext>
                  </a:extLst>
                </a:gridCol>
                <a:gridCol w="1246291">
                  <a:extLst>
                    <a:ext uri="{9D8B030D-6E8A-4147-A177-3AD203B41FA5}">
                      <a16:colId xmlns:a16="http://schemas.microsoft.com/office/drawing/2014/main" val="2743642675"/>
                    </a:ext>
                  </a:extLst>
                </a:gridCol>
                <a:gridCol w="1247757">
                  <a:extLst>
                    <a:ext uri="{9D8B030D-6E8A-4147-A177-3AD203B41FA5}">
                      <a16:colId xmlns:a16="http://schemas.microsoft.com/office/drawing/2014/main" val="3748904363"/>
                    </a:ext>
                  </a:extLst>
                </a:gridCol>
                <a:gridCol w="1246291">
                  <a:extLst>
                    <a:ext uri="{9D8B030D-6E8A-4147-A177-3AD203B41FA5}">
                      <a16:colId xmlns:a16="http://schemas.microsoft.com/office/drawing/2014/main" val="877495236"/>
                    </a:ext>
                  </a:extLst>
                </a:gridCol>
              </a:tblGrid>
              <a:tr h="263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TIPO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SET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DEZ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8990798"/>
                  </a:ext>
                </a:extLst>
              </a:tr>
              <a:tr h="263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Leve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4472627"/>
                  </a:ext>
                </a:extLst>
              </a:tr>
              <a:tr h="263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Grave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1410626"/>
                  </a:ext>
                </a:extLst>
              </a:tr>
              <a:tr h="539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Com exposição a materiais biológicos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5110126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FC44FE92-42DC-7AB5-C62E-AADA5CFF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555" y="5610298"/>
            <a:ext cx="52485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270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2700338" algn="l"/>
              </a:tabLst>
            </a:pP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dados obtidos a partir das fichas de notificações enviadas à </a:t>
            </a:r>
            <a:r>
              <a:rPr kumimoji="0" lang="pt-BR" altLang="pt-BR" sz="11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Vig</a:t>
            </a: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Epidemiológica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FE421F6-094E-97B1-9B50-B717F338F4A6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7042724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0E682-857F-B6FA-7333-1FB63131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2693CF-B525-D525-D52C-254FE8BC5ACD}"/>
              </a:ext>
            </a:extLst>
          </p:cNvPr>
          <p:cNvSpPr txBox="1"/>
          <p:nvPr/>
        </p:nvSpPr>
        <p:spPr>
          <a:xfrm>
            <a:off x="273376" y="1775241"/>
            <a:ext cx="8257879" cy="414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80340" algn="l"/>
                <a:tab pos="2700655" algn="l"/>
              </a:tabLst>
            </a:pPr>
            <a:r>
              <a:rPr lang="pt-BR" sz="1400" b="1" dirty="0">
                <a:ea typeface="Times New Roman" panose="02020603050405020304" pitchFamily="18" charset="0"/>
              </a:rPr>
              <a:t>6. PANORAMA DOS RESULTADOS DE EXAMES – PAINEL VIRAL </a:t>
            </a:r>
            <a:r>
              <a:rPr lang="pt-BR" sz="1400" b="1" dirty="0">
                <a:solidFill>
                  <a:srgbClr val="FF0000"/>
                </a:solidFill>
                <a:ea typeface="Times New Roman" panose="02020603050405020304" pitchFamily="18" charset="0"/>
              </a:rPr>
              <a:t>(RESULTADOS ACUMULADOS DE SETEMBRO A DEZEMBRO)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80340" algn="l"/>
                <a:tab pos="2700655" algn="l"/>
              </a:tabLs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o período avaliado, foram analisadas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109 amostras 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pacientes com síndrome gripal para detecção de vírus respiratórios.  Os dados demonstram circulação simultânea de múltiplos vírus respiratórios na comunidade, com </a:t>
            </a:r>
            <a:r>
              <a:rPr lang="pt-B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predomínio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Rinovírus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seguida por casos de </a:t>
            </a:r>
            <a:r>
              <a:rPr lang="pt-BR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SARS-COV 2 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Influenza A.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88 apresentaram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resultado Negativo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09 pacientes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apresentaram Rinovírus.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07 pacientes 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apresentaram SARS-COV 2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03 pacientes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apresentaram resultado positivo para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Influenza A.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01 pacientes</a:t>
            </a: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testaram positivo para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</a:rPr>
              <a:t>Adenovírus.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180340" algn="l"/>
                <a:tab pos="2700655" algn="l"/>
              </a:tabLst>
            </a:pPr>
            <a:endParaRPr lang="pt-BR" sz="1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180340" algn="l"/>
                <a:tab pos="2700655" algn="l"/>
              </a:tabLst>
            </a:pP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CC5BB9-4C09-65CC-76A8-8F3BE0F7F6EB}"/>
              </a:ext>
            </a:extLst>
          </p:cNvPr>
          <p:cNvSpPr txBox="1"/>
          <p:nvPr/>
        </p:nvSpPr>
        <p:spPr>
          <a:xfrm>
            <a:off x="584459" y="997122"/>
            <a:ext cx="76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Boletim CCIH / NSP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95A495-27EB-C515-4221-CF67D0FDAF6D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17243227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B553-6EA2-2737-E8D4-F6B3D3F30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3D7474B-1145-C2D2-6AAA-E3FAFEBF5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660177"/>
              </p:ext>
            </p:extLst>
          </p:nvPr>
        </p:nvGraphicFramePr>
        <p:xfrm>
          <a:off x="634219" y="2089201"/>
          <a:ext cx="7875562" cy="26869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14946">
                  <a:extLst>
                    <a:ext uri="{9D8B030D-6E8A-4147-A177-3AD203B41FA5}">
                      <a16:colId xmlns:a16="http://schemas.microsoft.com/office/drawing/2014/main" val="1336860479"/>
                    </a:ext>
                  </a:extLst>
                </a:gridCol>
                <a:gridCol w="3960616">
                  <a:extLst>
                    <a:ext uri="{9D8B030D-6E8A-4147-A177-3AD203B41FA5}">
                      <a16:colId xmlns:a16="http://schemas.microsoft.com/office/drawing/2014/main" val="62383027"/>
                    </a:ext>
                  </a:extLst>
                </a:gridCol>
              </a:tblGrid>
              <a:tr h="514652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AÇÃO OU ATIVIDADE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QUANTIDADE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63684846"/>
                  </a:ext>
                </a:extLst>
              </a:tr>
              <a:tr h="514652">
                <a:tc>
                  <a:txBody>
                    <a:bodyPr/>
                    <a:lstStyle/>
                    <a:p>
                      <a:r>
                        <a:rPr lang="pt-BR" sz="1100" dirty="0"/>
                        <a:t>SETEMBRO – </a:t>
                      </a:r>
                      <a:r>
                        <a:rPr lang="pt-BR" sz="1100" b="1" dirty="0"/>
                        <a:t>Enfermagem Obstétrica e neonatal: Assistência de Enfermagem no luto Neonatal.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pt-BR" sz="1100" dirty="0"/>
                        <a:t>TREINAMENTO EM TODOS OS TURNOS DE PLANTÃO DO HOSPITAL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97850260"/>
                  </a:ext>
                </a:extLst>
              </a:tr>
              <a:tr h="567821">
                <a:tc>
                  <a:txBody>
                    <a:bodyPr/>
                    <a:lstStyle/>
                    <a:p>
                      <a:r>
                        <a:rPr lang="pt-BR" sz="1100" dirty="0"/>
                        <a:t>OUTUBRO – </a:t>
                      </a:r>
                      <a:r>
                        <a:rPr lang="pt-BR" sz="1100" b="1" dirty="0"/>
                        <a:t>O cuidado da Enfermagem no Tratamento Paliativos e ao fim da vida: proporcionando conforto e apoio a pacientes e familiares.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/>
                        <a:t>TREINAMENTO EM TODOS OS TURNOS DE PLANTÃO DO HOSPITAL </a:t>
                      </a:r>
                    </a:p>
                    <a:p>
                      <a:endParaRPr lang="pt-BR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8592197"/>
                  </a:ext>
                </a:extLst>
              </a:tr>
              <a:tr h="567821">
                <a:tc>
                  <a:txBody>
                    <a:bodyPr/>
                    <a:lstStyle/>
                    <a:p>
                      <a:r>
                        <a:rPr lang="pt-BR" sz="1100" dirty="0"/>
                        <a:t>NOVEMBRO –</a:t>
                      </a:r>
                      <a:r>
                        <a:rPr lang="pt-BR" sz="1100" b="1" dirty="0"/>
                        <a:t>Segurança do Paciente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/>
                        <a:t>TREINAMENTO EM TODOS OS TURNOS DE PLANTÃO DO HOSPITAL</a:t>
                      </a:r>
                    </a:p>
                    <a:p>
                      <a:endParaRPr lang="pt-BR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02388526"/>
                  </a:ext>
                </a:extLst>
              </a:tr>
              <a:tr h="514652">
                <a:tc>
                  <a:txBody>
                    <a:bodyPr/>
                    <a:lstStyle/>
                    <a:p>
                      <a:r>
                        <a:rPr lang="pt-BR" sz="1100" dirty="0"/>
                        <a:t>DEZEMBRO – </a:t>
                      </a:r>
                      <a:r>
                        <a:rPr lang="pt-BR" sz="1100" b="1" dirty="0"/>
                        <a:t>A Enfermagem em Saúde Mental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/>
                        <a:t>TREINAMENTO EM TODOS OS TURNOS DE PLANTÃO DO HOSPITAL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51568464"/>
                  </a:ext>
                </a:extLst>
              </a:tr>
            </a:tbl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DDB9D9-ED40-1BB2-7008-80246546ED18}"/>
              </a:ext>
            </a:extLst>
          </p:cNvPr>
          <p:cNvSpPr txBox="1"/>
          <p:nvPr/>
        </p:nvSpPr>
        <p:spPr>
          <a:xfrm>
            <a:off x="2064190" y="817303"/>
            <a:ext cx="4635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TREINAMENTOS – EDUCAÇÃO CONTINUADA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7BC82EE-9ADA-5134-F115-7ADD2EAE9B05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245178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500" y="857250"/>
            <a:ext cx="7928999" cy="1255691"/>
          </a:xfrm>
        </p:spPr>
        <p:txBody>
          <a:bodyPr>
            <a:normAutofit/>
          </a:bodyPr>
          <a:lstStyle/>
          <a:p>
            <a:r>
              <a:rPr lang="pt-BR" sz="1400" dirty="0"/>
              <a:t>NÚMERO DE ATENDIMENTOS SOCIAIS REALIZADOS: (VISITAS NOS LEITOS, VISITAS DOMICILIARES, ENCAMINHAMENTOS, RELATÓRIOS PARA REDE DE PROTEÇÃO MUNICIPAL). 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623126"/>
              </p:ext>
            </p:extLst>
          </p:nvPr>
        </p:nvGraphicFramePr>
        <p:xfrm>
          <a:off x="263769" y="2711809"/>
          <a:ext cx="5602460" cy="226989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801230">
                  <a:extLst>
                    <a:ext uri="{9D8B030D-6E8A-4147-A177-3AD203B41FA5}">
                      <a16:colId xmlns:a16="http://schemas.microsoft.com/office/drawing/2014/main" val="2085976998"/>
                    </a:ext>
                  </a:extLst>
                </a:gridCol>
                <a:gridCol w="2801230">
                  <a:extLst>
                    <a:ext uri="{9D8B030D-6E8A-4147-A177-3AD203B41FA5}">
                      <a16:colId xmlns:a16="http://schemas.microsoft.com/office/drawing/2014/main" val="3295520169"/>
                    </a:ext>
                  </a:extLst>
                </a:gridCol>
              </a:tblGrid>
              <a:tr h="58849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MÊS</a:t>
                      </a:r>
                      <a:r>
                        <a:rPr lang="pt-BR" sz="1400" baseline="0" dirty="0"/>
                        <a:t> 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r>
                        <a:rPr lang="pt-BR" sz="1400" baseline="0" dirty="0"/>
                        <a:t> DE DEMANDAS ATENDIDAS</a:t>
                      </a:r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2374964"/>
                  </a:ext>
                </a:extLst>
              </a:tr>
              <a:tr h="33628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SETEMBRO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8939058"/>
                  </a:ext>
                </a:extLst>
              </a:tr>
              <a:tr h="33628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OUTUBRO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8137609"/>
                  </a:ext>
                </a:extLst>
              </a:tr>
              <a:tr h="33628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NOVEMBRO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58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0413451"/>
                  </a:ext>
                </a:extLst>
              </a:tr>
              <a:tr h="33628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DEZEMBRO</a:t>
                      </a:r>
                      <a:endParaRPr lang="pt-BR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57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1087283"/>
                  </a:ext>
                </a:extLst>
              </a:tr>
              <a:tr h="33628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TOTAL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402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0305059"/>
                  </a:ext>
                </a:extLst>
              </a:tr>
            </a:tbl>
          </a:graphicData>
        </a:graphic>
      </p:graphicFrame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17" y="2482069"/>
            <a:ext cx="2257865" cy="337861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AEAAE3-A9A2-F5EE-C1D5-871CA488237B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5046306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500" y="934524"/>
            <a:ext cx="8298241" cy="1390918"/>
          </a:xfrm>
        </p:spPr>
        <p:txBody>
          <a:bodyPr>
            <a:normAutofit/>
          </a:bodyPr>
          <a:lstStyle/>
          <a:p>
            <a:pPr algn="ctr"/>
            <a:r>
              <a:rPr lang="pt-BR" sz="1400" dirty="0"/>
              <a:t>NÚMERO DE CADASTROS SOCIAIS – </a:t>
            </a:r>
            <a:br>
              <a:rPr lang="pt-BR" sz="1400" dirty="0"/>
            </a:br>
            <a:r>
              <a:rPr lang="pt-BR" sz="1400" dirty="0"/>
              <a:t>PROGRAMA DE OXIGENOTERAPIA DOMICLIAR/BIPAP/CPAP/VENTILADOR PULMONAR, ETC.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559255"/>
              </p:ext>
            </p:extLst>
          </p:nvPr>
        </p:nvGraphicFramePr>
        <p:xfrm>
          <a:off x="923908" y="2243016"/>
          <a:ext cx="7665423" cy="347284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91444">
                  <a:extLst>
                    <a:ext uri="{9D8B030D-6E8A-4147-A177-3AD203B41FA5}">
                      <a16:colId xmlns:a16="http://schemas.microsoft.com/office/drawing/2014/main" val="561555596"/>
                    </a:ext>
                  </a:extLst>
                </a:gridCol>
                <a:gridCol w="2318838">
                  <a:extLst>
                    <a:ext uri="{9D8B030D-6E8A-4147-A177-3AD203B41FA5}">
                      <a16:colId xmlns:a16="http://schemas.microsoft.com/office/drawing/2014/main" val="2016897869"/>
                    </a:ext>
                  </a:extLst>
                </a:gridCol>
                <a:gridCol w="2555141">
                  <a:extLst>
                    <a:ext uri="{9D8B030D-6E8A-4147-A177-3AD203B41FA5}">
                      <a16:colId xmlns:a16="http://schemas.microsoft.com/office/drawing/2014/main" val="1048054424"/>
                    </a:ext>
                  </a:extLst>
                </a:gridCol>
              </a:tblGrid>
              <a:tr h="25255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MÊS </a:t>
                      </a:r>
                      <a:endParaRPr lang="pt-BR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MATERIAL</a:t>
                      </a:r>
                      <a:r>
                        <a:rPr lang="pt-BR" sz="1400" baseline="0" dirty="0"/>
                        <a:t> </a:t>
                      </a:r>
                      <a:endParaRPr lang="pt-BR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CADASTROS NOVOS  </a:t>
                      </a:r>
                      <a:endParaRPr lang="pt-BR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65985184"/>
                  </a:ext>
                </a:extLst>
              </a:tr>
              <a:tr h="25255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SETEMBRO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Cadastro</a:t>
                      </a:r>
                      <a:r>
                        <a:rPr lang="pt-BR" sz="1400" b="1" baseline="0" dirty="0"/>
                        <a:t> novo de Oxigenoterapia domiciliar 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 PACIENTES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2542999"/>
                  </a:ext>
                </a:extLst>
              </a:tr>
              <a:tr h="420917">
                <a:tc>
                  <a:txBody>
                    <a:bodyPr/>
                    <a:lstStyle/>
                    <a:p>
                      <a:pPr algn="ctr"/>
                      <a:r>
                        <a:rPr lang="pt-BR" sz="1400" b="1" baseline="0" dirty="0"/>
                        <a:t>OUTUBRO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Cadastro</a:t>
                      </a:r>
                      <a:r>
                        <a:rPr lang="pt-BR" sz="1400" b="1" baseline="0" dirty="0"/>
                        <a:t> novo de Oxigenoterapia domiciliar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10 PACIENTES</a:t>
                      </a:r>
                      <a:r>
                        <a:rPr lang="pt-BR" sz="1400" b="1" baseline="0" dirty="0"/>
                        <a:t> 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5426339"/>
                  </a:ext>
                </a:extLst>
              </a:tr>
              <a:tr h="420917">
                <a:tc>
                  <a:txBody>
                    <a:bodyPr/>
                    <a:lstStyle/>
                    <a:p>
                      <a:pPr algn="ctr"/>
                      <a:r>
                        <a:rPr lang="pt-BR" sz="1400" b="1" baseline="0" dirty="0"/>
                        <a:t>NOVEMBRO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Cadastro</a:t>
                      </a:r>
                      <a:r>
                        <a:rPr lang="pt-BR" sz="1400" b="1" baseline="0" dirty="0"/>
                        <a:t> novo de Oxigenoterapia domiciliar 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01 PACIENTES</a:t>
                      </a:r>
                      <a:r>
                        <a:rPr lang="pt-BR" sz="1400" b="1" baseline="0" dirty="0"/>
                        <a:t> 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5033503"/>
                  </a:ext>
                </a:extLst>
              </a:tr>
              <a:tr h="25255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DEZEMBRO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/>
                        <a:t>Cadastro</a:t>
                      </a:r>
                      <a:r>
                        <a:rPr lang="pt-BR" sz="1400" b="1" baseline="0" dirty="0"/>
                        <a:t> novo de Oxigenoterapia domiciliar 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02 PACIENTES</a:t>
                      </a:r>
                      <a:endParaRPr lang="pt-BR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0508546"/>
                  </a:ext>
                </a:extLst>
              </a:tr>
              <a:tr h="71440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pt-BR" sz="1400" b="1" baseline="0" dirty="0">
                          <a:solidFill>
                            <a:srgbClr val="FF0000"/>
                          </a:solidFill>
                        </a:rPr>
                        <a:t> DE CADASTROS NOVOS OXIGÊNIO VIA MUNICIPIO 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5121503"/>
                  </a:ext>
                </a:extLst>
              </a:tr>
              <a:tr h="466719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pt-BR" sz="1400" b="1" baseline="0" dirty="0">
                          <a:solidFill>
                            <a:srgbClr val="FF0000"/>
                          </a:solidFill>
                        </a:rPr>
                        <a:t> DE PACIENTES GERAL (SESA E H.M.C.L)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64</a:t>
                      </a:r>
                      <a:endParaRPr lang="pt-BR" sz="1400" b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50858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519B5F0-2D9E-517D-4772-2BAB48F483C1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438105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948" y="999051"/>
            <a:ext cx="7776104" cy="985234"/>
          </a:xfrm>
        </p:spPr>
        <p:txBody>
          <a:bodyPr>
            <a:normAutofit/>
          </a:bodyPr>
          <a:lstStyle/>
          <a:p>
            <a:r>
              <a:rPr lang="pt-BR" sz="2100" dirty="0"/>
              <a:t>Fotos – modelos dos aparelhos disponibilizados aos pacientes cadastrados via domicílio – enviados p/3ª Regional de Saúde.</a:t>
            </a:r>
          </a:p>
        </p:txBody>
      </p:sp>
      <p:pic>
        <p:nvPicPr>
          <p:cNvPr id="2050" name="Picture 2" descr="Renta de Ventilador Invasivo-no invasivo Trilogy respironics. – SITRES  MEDIC SA DE C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" y="2397390"/>
            <a:ext cx="1841431" cy="25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4930" y="2733271"/>
            <a:ext cx="1150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</a:rPr>
              <a:t>Ventilador pulmonar </a:t>
            </a:r>
          </a:p>
        </p:txBody>
      </p:sp>
      <p:pic>
        <p:nvPicPr>
          <p:cNvPr id="2052" name="Picture 4" descr="Manuseio do Bipap DreamStatio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25" y="3218018"/>
            <a:ext cx="1949251" cy="233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086731" y="5091231"/>
            <a:ext cx="8789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BIPAP</a:t>
            </a:r>
          </a:p>
        </p:txBody>
      </p:sp>
      <p:pic>
        <p:nvPicPr>
          <p:cNvPr id="2058" name="Picture 10" descr="https://images.tcdn.com.br/img/img_prod/988823/180_mascara_cpap_mask_silicone_fl01_xiamen_659_1_88946ced2c6df3b796f070114f3840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49" y="2470805"/>
            <a:ext cx="1909293" cy="22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069839" y="4114381"/>
            <a:ext cx="17256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i="1" dirty="0">
                <a:solidFill>
                  <a:schemeClr val="bg1"/>
                </a:solidFill>
              </a:rPr>
              <a:t>MASCARA CPAP – APNÉIA DO SONO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18" y="3998359"/>
            <a:ext cx="1728993" cy="2002391"/>
          </a:xfrm>
          <a:prstGeom prst="rect">
            <a:avLst/>
          </a:prstGeom>
        </p:spPr>
      </p:pic>
      <p:sp>
        <p:nvSpPr>
          <p:cNvPr id="12" name="AutoShape 12" descr="Concentrador de Oxigênio Portátil SimplyGo - Philips RespironicsRef. 1097623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52" y="2296501"/>
            <a:ext cx="1767320" cy="166845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8008807" y="3358798"/>
            <a:ext cx="11094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</a:rPr>
              <a:t>Concentrador portátil O2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507568" y="3964958"/>
            <a:ext cx="11644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chemeClr val="bg1"/>
                </a:solidFill>
              </a:rPr>
              <a:t> </a:t>
            </a:r>
            <a:r>
              <a:rPr lang="pt-BR" sz="105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concentrador de oxigênio + cilindro reserva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C39057-B74B-A895-D272-878CF58B10DC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8992348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500" y="1002138"/>
            <a:ext cx="7928999" cy="115397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100" dirty="0"/>
              <a:t>TOTAL</a:t>
            </a:r>
            <a:r>
              <a:rPr lang="pt-BR" dirty="0"/>
              <a:t> </a:t>
            </a:r>
            <a:r>
              <a:rPr lang="pt-BR" sz="2100" dirty="0"/>
              <a:t>DE ENTREVISTAS SOCIAIS – ENCAMINHAMENTOS MÉDICOS (PROCEDIMENTOS PARA LAQUEADURA E VASECTOMIA)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921842"/>
              </p:ext>
            </p:extLst>
          </p:nvPr>
        </p:nvGraphicFramePr>
        <p:xfrm>
          <a:off x="390378" y="2569916"/>
          <a:ext cx="8363244" cy="24981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787748">
                  <a:extLst>
                    <a:ext uri="{9D8B030D-6E8A-4147-A177-3AD203B41FA5}">
                      <a16:colId xmlns:a16="http://schemas.microsoft.com/office/drawing/2014/main" val="580924803"/>
                    </a:ext>
                  </a:extLst>
                </a:gridCol>
                <a:gridCol w="2787748">
                  <a:extLst>
                    <a:ext uri="{9D8B030D-6E8A-4147-A177-3AD203B41FA5}">
                      <a16:colId xmlns:a16="http://schemas.microsoft.com/office/drawing/2014/main" val="214253274"/>
                    </a:ext>
                  </a:extLst>
                </a:gridCol>
                <a:gridCol w="2787748">
                  <a:extLst>
                    <a:ext uri="{9D8B030D-6E8A-4147-A177-3AD203B41FA5}">
                      <a16:colId xmlns:a16="http://schemas.microsoft.com/office/drawing/2014/main" val="116116789"/>
                    </a:ext>
                  </a:extLst>
                </a:gridCol>
              </a:tblGrid>
              <a:tr h="64712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MÊS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aseline="0" dirty="0"/>
                        <a:t> Nº PACIENTES P/ LAQUEADURAS </a:t>
                      </a:r>
                      <a:endParaRPr lang="pt-BR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Nº DE</a:t>
                      </a:r>
                      <a:r>
                        <a:rPr lang="pt-BR" sz="1400" baseline="0" dirty="0"/>
                        <a:t> PACIENTES P/</a:t>
                      </a:r>
                      <a:r>
                        <a:rPr lang="pt-BR" sz="1400" dirty="0"/>
                        <a:t>VASECTOMIA</a:t>
                      </a:r>
                      <a:r>
                        <a:rPr lang="pt-BR" sz="1400" baseline="0" dirty="0"/>
                        <a:t> </a:t>
                      </a:r>
                      <a:endParaRPr lang="pt-BR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43228890"/>
                  </a:ext>
                </a:extLst>
              </a:tr>
              <a:tr h="36836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/>
                        <a:t>SETEMBRO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11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4122305"/>
                  </a:ext>
                </a:extLst>
              </a:tr>
              <a:tr h="37760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/>
                        <a:t>OUTUBRO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34198492"/>
                  </a:ext>
                </a:extLst>
              </a:tr>
              <a:tr h="36836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/>
                        <a:t>NOVEMBRO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689040"/>
                  </a:ext>
                </a:extLst>
              </a:tr>
              <a:tr h="368364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/>
                        <a:t>DEZEMBRO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4244335"/>
                  </a:ext>
                </a:extLst>
              </a:tr>
              <a:tr h="36836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pt-BR" sz="1400" b="1" baseline="0" dirty="0">
                          <a:solidFill>
                            <a:srgbClr val="FF0000"/>
                          </a:solidFill>
                        </a:rPr>
                        <a:t> GERAL </a:t>
                      </a:r>
                      <a:endParaRPr lang="pt-BR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05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4193558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BD2FE67-8E63-0906-61B3-BA3085619E0E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22577326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061" y="1057714"/>
            <a:ext cx="7374988" cy="1086491"/>
          </a:xfrm>
        </p:spPr>
        <p:txBody>
          <a:bodyPr/>
          <a:lstStyle/>
          <a:p>
            <a:pPr algn="ctr"/>
            <a:r>
              <a:rPr lang="pt-BR" sz="1800" dirty="0"/>
              <a:t>ACOMPANHAMENTO NO HOSPITAL DE PROJETOS SOCIAIS </a:t>
            </a:r>
            <a:br>
              <a:rPr lang="pt-BR" sz="1800" dirty="0"/>
            </a:br>
            <a:r>
              <a:rPr lang="pt-BR" sz="1800" dirty="0"/>
              <a:t> MUSICOTERAPIA – PARCERIA COM IGREJA CONGREGAÇÃO CRISTÃ </a:t>
            </a:r>
          </a:p>
        </p:txBody>
      </p:sp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" y="2532404"/>
            <a:ext cx="1950525" cy="3305124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2144333" y="2144205"/>
            <a:ext cx="4868214" cy="776398"/>
          </a:xfrm>
        </p:spPr>
        <p:txBody>
          <a:bodyPr>
            <a:normAutofit/>
          </a:bodyPr>
          <a:lstStyle/>
          <a:p>
            <a:r>
              <a:rPr lang="pt-BR" b="1" dirty="0"/>
              <a:t>     </a:t>
            </a: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39" y="2532404"/>
            <a:ext cx="2142721" cy="3305124"/>
          </a:xfr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69" y="2532404"/>
            <a:ext cx="2231264" cy="32731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45" y="2532404"/>
            <a:ext cx="2230898" cy="338315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58378D-0FD1-A844-FACF-59BC65075B1A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432367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500" y="1237078"/>
            <a:ext cx="7928999" cy="865163"/>
          </a:xfrm>
        </p:spPr>
        <p:txBody>
          <a:bodyPr/>
          <a:lstStyle/>
          <a:p>
            <a:pPr algn="ctr"/>
            <a:r>
              <a:rPr lang="pt-BR" sz="2100" dirty="0"/>
              <a:t>PROJETOS SOCIAIS – ORAÇÃO AOS ENFERMEIROS E FUNCIONÁRIOS DO HOSPITAL E DOUTORES DA ALEGRIA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1046" y="2302706"/>
            <a:ext cx="3892393" cy="516988"/>
          </a:xfrm>
        </p:spPr>
        <p:txBody>
          <a:bodyPr/>
          <a:lstStyle/>
          <a:p>
            <a:r>
              <a:rPr lang="pt-BR" sz="1800" dirty="0"/>
              <a:t>                Doutores da Alegria 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0" y="2920603"/>
            <a:ext cx="2422721" cy="2885636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15328" y="2302706"/>
            <a:ext cx="2615666" cy="679242"/>
          </a:xfrm>
        </p:spPr>
        <p:txBody>
          <a:bodyPr/>
          <a:lstStyle/>
          <a:p>
            <a:r>
              <a:rPr lang="pt-BR" sz="1350" dirty="0"/>
              <a:t>Oração aos pacientes e funcionários – Igreja Evangelho Puro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72" y="2981948"/>
            <a:ext cx="2215661" cy="2762946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49" y="3043292"/>
            <a:ext cx="2525223" cy="276294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59A801A-D8FD-439B-2586-0D38F7655A17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4108579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1381259"/>
          </a:xfrm>
        </p:spPr>
        <p:txBody>
          <a:bodyPr>
            <a:noAutofit/>
          </a:bodyPr>
          <a:lstStyle/>
          <a:p>
            <a:pPr algn="ctr"/>
            <a:r>
              <a:rPr lang="pt-BR" sz="3200" dirty="0"/>
              <a:t>FOTOS – EMPRÉSTIMOS DE BENS </a:t>
            </a:r>
            <a:br>
              <a:rPr lang="pt-BR" sz="3200" dirty="0"/>
            </a:br>
            <a:r>
              <a:rPr lang="pt-BR" sz="3200" dirty="0"/>
              <a:t>(SERVIÇO SOCIAL)</a:t>
            </a:r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1" y="4500432"/>
            <a:ext cx="1216124" cy="13304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0" y="2399467"/>
            <a:ext cx="1216481" cy="1804165"/>
          </a:xfrm>
          <a:prstGeom prst="rect">
            <a:avLst/>
          </a:prstGeom>
          <a:ln w="381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87" y="3881153"/>
            <a:ext cx="1396597" cy="1870728"/>
          </a:xfrm>
          <a:prstGeom prst="rect">
            <a:avLst/>
          </a:prstGeom>
          <a:ln w="28575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94" y="2506326"/>
            <a:ext cx="1239793" cy="1903094"/>
          </a:xfrm>
          <a:prstGeom prst="rect">
            <a:avLst/>
          </a:prstGeom>
          <a:ln w="28575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AutoShape 2" descr="blob:https://web.whatsapp.com/6f298050-b78a-48d6-9e68-75f824d27b0e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79" y="2763139"/>
            <a:ext cx="1462689" cy="2180335"/>
          </a:xfrm>
          <a:prstGeom prst="rect">
            <a:avLst/>
          </a:prstGeom>
          <a:ln w="28575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Espaço Reservado para Conteúdo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96" y="3046093"/>
            <a:ext cx="1253597" cy="222539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Espaço Reservado para Conteúdo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97" y="2763139"/>
            <a:ext cx="1546525" cy="306769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CaixaDeTexto 13"/>
          <p:cNvSpPr txBox="1"/>
          <p:nvPr/>
        </p:nvSpPr>
        <p:spPr>
          <a:xfrm flipH="1">
            <a:off x="1833937" y="3085378"/>
            <a:ext cx="125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Concentrador de oxigênio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78731" y="1931360"/>
            <a:ext cx="10308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cs typeface="Aharoni" panose="02010803020104030203" pitchFamily="2" charset="-79"/>
              </a:rPr>
              <a:t>Aspirador portátil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53981" y="4585684"/>
            <a:ext cx="922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solidFill>
                  <a:schemeClr val="bg1"/>
                </a:solidFill>
              </a:rPr>
              <a:t>manômetro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64179" y="5787222"/>
            <a:ext cx="11816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Cilindro de O2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130457" y="2629051"/>
            <a:ext cx="11986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SUPORTE DE SORO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329087" y="3931639"/>
            <a:ext cx="11739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CAMA HOSPITALAR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725684" y="2856695"/>
            <a:ext cx="1102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dirty="0">
                <a:solidFill>
                  <a:schemeClr val="bg1"/>
                </a:solidFill>
              </a:rPr>
              <a:t>CADEIRA DE RODAS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88" y="5345175"/>
            <a:ext cx="1270170" cy="65557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F146091-68D8-0D04-03F5-000CF0F23B8B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299561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03D58-016F-BD1D-BF21-2460A08D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047244D-D4CD-2C1B-2419-6AF40B7D5C2B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99D79BC-56AA-0A5C-3B33-ACE3D43A4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21578"/>
              </p:ext>
            </p:extLst>
          </p:nvPr>
        </p:nvGraphicFramePr>
        <p:xfrm>
          <a:off x="259882" y="1815824"/>
          <a:ext cx="8537610" cy="322635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22257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51798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963555">
                  <a:extLst>
                    <a:ext uri="{9D8B030D-6E8A-4147-A177-3AD203B41FA5}">
                      <a16:colId xmlns:a16="http://schemas.microsoft.com/office/drawing/2014/main" val="1462850353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DAS UBS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R$ 5.689.745,00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R$ 15.245.095,23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 - Pessoa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R$ 5.625,46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R$ 29.469,05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R$ 134.555,33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R$ 986.661,07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R$ 437.683,35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R$ 1.697.452,88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R$ 78.699,10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R$ 113.581,20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078933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R$ 6.346.308,24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R$ 18.072.259,43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74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2972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500" y="1192641"/>
            <a:ext cx="7928999" cy="69063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/>
              <a:t>Projeto social: Doutores da Alegria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9" y="2319759"/>
            <a:ext cx="2958884" cy="348580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49" y="2319759"/>
            <a:ext cx="2790074" cy="34858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2319759"/>
            <a:ext cx="2700998" cy="360068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0A5F04-738C-D82C-74FD-418A187EB875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5914198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92641"/>
            <a:ext cx="9144000" cy="1015108"/>
          </a:xfrm>
        </p:spPr>
        <p:txBody>
          <a:bodyPr>
            <a:noAutofit/>
          </a:bodyPr>
          <a:lstStyle/>
          <a:p>
            <a:pPr algn="ctr"/>
            <a:r>
              <a:rPr lang="pt-BR" sz="2000" dirty="0"/>
              <a:t>MUSICOTERAPIA – IGREJA CONGREGAÇÃO CRISTÃ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" y="2615554"/>
            <a:ext cx="4067945" cy="2894585"/>
          </a:xfrm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1" y="2615554"/>
            <a:ext cx="3049172" cy="2894585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37D5FB-BAB9-C0B1-58CA-7E8BDC9B2BD5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8777617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92641"/>
            <a:ext cx="9144000" cy="962354"/>
          </a:xfrm>
        </p:spPr>
        <p:txBody>
          <a:bodyPr>
            <a:noAutofit/>
          </a:bodyPr>
          <a:lstStyle/>
          <a:p>
            <a:pPr algn="ctr"/>
            <a:r>
              <a:rPr lang="pt-BR" sz="2000" dirty="0"/>
              <a:t>PROJETO: ORAÇÃO PARA OS PACIENTES E FUNCIONÁRIOS 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7" y="2470747"/>
            <a:ext cx="4546143" cy="3298324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30" y="2470747"/>
            <a:ext cx="2473742" cy="3298324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0738B6C-4E8A-EC5E-3FF4-9D140A52E221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4472292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E46F-3CDD-BF05-3583-98ECAB3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2A0D15D-F66C-34AC-AAC1-0FCA29865E99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Ambulatório de especialidades</a:t>
            </a:r>
          </a:p>
        </p:txBody>
      </p:sp>
    </p:spTree>
    <p:extLst>
      <p:ext uri="{BB962C8B-B14F-4D97-AF65-F5344CB8AC3E}">
        <p14:creationId xmlns:p14="http://schemas.microsoft.com/office/powerpoint/2010/main" val="40969200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19DD731-F86F-99B4-6B80-C0E1C2AE66F3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AMBULATÓRIO DE ESPECIALIDADES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3663B3-FE70-38C2-7A1D-53529832D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832618"/>
              </p:ext>
            </p:extLst>
          </p:nvPr>
        </p:nvGraphicFramePr>
        <p:xfrm>
          <a:off x="2209800" y="914400"/>
          <a:ext cx="4724400" cy="51874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613241">
                  <a:extLst>
                    <a:ext uri="{9D8B030D-6E8A-4147-A177-3AD203B41FA5}">
                      <a16:colId xmlns:a16="http://schemas.microsoft.com/office/drawing/2014/main" val="2003578082"/>
                    </a:ext>
                  </a:extLst>
                </a:gridCol>
                <a:gridCol w="1111159">
                  <a:extLst>
                    <a:ext uri="{9D8B030D-6E8A-4147-A177-3AD203B41FA5}">
                      <a16:colId xmlns:a16="http://schemas.microsoft.com/office/drawing/2014/main" val="778789829"/>
                    </a:ext>
                  </a:extLst>
                </a:gridCol>
              </a:tblGrid>
              <a:tr h="37053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Especialidades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910334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Ortopedia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1.835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665119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Cirurgia Geral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61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6647980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Cirurgia Vascular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145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940787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Oftalmologia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167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637377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Anestesiologia</a:t>
                      </a:r>
                      <a:endParaRPr lang="pt-BR" sz="2000" b="0" i="0" u="none" strike="noStrike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32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090680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Obstetrícia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175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9494675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Psicologia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798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4722811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Nutrição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306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7917768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Enfermeira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684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0214948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Gastroenterologia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144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9444821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Ginecologia</a:t>
                      </a:r>
                      <a:endParaRPr lang="pt-BR" sz="2000" b="0" i="0" u="none" strike="noStrike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233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9347468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>
                          <a:effectLst/>
                        </a:rPr>
                        <a:t>Fonoaudiologia</a:t>
                      </a:r>
                      <a:endParaRPr lang="pt-BR" sz="2000" b="0" i="0" u="none" strike="noStrike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 dirty="0">
                          <a:effectLst/>
                        </a:rPr>
                        <a:t>16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246829"/>
                  </a:ext>
                </a:extLst>
              </a:tr>
              <a:tr h="370534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pt-BR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rgbClr val="40404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2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4.662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242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6421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4CC756D-CE0F-0520-240A-EC3A8DC1F04A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AMBULATÓRIO DE ESPECIALIDADES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B158C82-A617-7EBF-3888-A40C7D04E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120477"/>
              </p:ext>
            </p:extLst>
          </p:nvPr>
        </p:nvGraphicFramePr>
        <p:xfrm>
          <a:off x="1524000" y="1202812"/>
          <a:ext cx="6096000" cy="21234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385912">
                  <a:extLst>
                    <a:ext uri="{9D8B030D-6E8A-4147-A177-3AD203B41FA5}">
                      <a16:colId xmlns:a16="http://schemas.microsoft.com/office/drawing/2014/main" val="2860466189"/>
                    </a:ext>
                  </a:extLst>
                </a:gridCol>
                <a:gridCol w="1710088">
                  <a:extLst>
                    <a:ext uri="{9D8B030D-6E8A-4147-A177-3AD203B41FA5}">
                      <a16:colId xmlns:a16="http://schemas.microsoft.com/office/drawing/2014/main" val="227514735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PROCEDIMENTOS REALIZADOS</a:t>
                      </a:r>
                      <a:endParaRPr lang="pt-BR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56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Gesso ortopédico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348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Procedimentos de Enfermagem no trauma e pós operatório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05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/>
                        <a:t>Teste da orelhinha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50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638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45883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AA05B85-90F4-E01B-C421-6926AD046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94128"/>
              </p:ext>
            </p:extLst>
          </p:nvPr>
        </p:nvGraphicFramePr>
        <p:xfrm>
          <a:off x="1524000" y="3751902"/>
          <a:ext cx="6096000" cy="19032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385912">
                  <a:extLst>
                    <a:ext uri="{9D8B030D-6E8A-4147-A177-3AD203B41FA5}">
                      <a16:colId xmlns:a16="http://schemas.microsoft.com/office/drawing/2014/main" val="2860466189"/>
                    </a:ext>
                  </a:extLst>
                </a:gridCol>
                <a:gridCol w="1710088">
                  <a:extLst>
                    <a:ext uri="{9D8B030D-6E8A-4147-A177-3AD203B41FA5}">
                      <a16:colId xmlns:a16="http://schemas.microsoft.com/office/drawing/2014/main" val="2275147352"/>
                    </a:ext>
                  </a:extLst>
                </a:gridCol>
              </a:tblGrid>
              <a:tr h="380657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Agendamentos de Terapias ABA – Ambulatório TEA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564176"/>
                  </a:ext>
                </a:extLst>
              </a:tr>
              <a:tr h="380657">
                <a:tc>
                  <a:txBody>
                    <a:bodyPr/>
                    <a:lstStyle/>
                    <a:p>
                      <a:r>
                        <a:rPr lang="pt-BR" dirty="0"/>
                        <a:t>Fonoaudiologia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348066"/>
                  </a:ext>
                </a:extLst>
              </a:tr>
              <a:tr h="380657">
                <a:tc>
                  <a:txBody>
                    <a:bodyPr/>
                    <a:lstStyle/>
                    <a:p>
                      <a:r>
                        <a:rPr lang="pt-BR" dirty="0"/>
                        <a:t>Terapia Ocupacional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053274"/>
                  </a:ext>
                </a:extLst>
              </a:tr>
              <a:tr h="380657">
                <a:tc>
                  <a:txBody>
                    <a:bodyPr/>
                    <a:lstStyle/>
                    <a:p>
                      <a:r>
                        <a:rPr lang="pt-BR" dirty="0"/>
                        <a:t>Psicologia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507297"/>
                  </a:ext>
                </a:extLst>
              </a:tr>
              <a:tr h="380657">
                <a:tc>
                  <a:txBody>
                    <a:bodyPr/>
                    <a:lstStyle/>
                    <a:p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highlight>
                            <a:srgbClr val="FFFF00"/>
                          </a:highlight>
                        </a:rPr>
                        <a:t>1.227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458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3238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9689F-C2BB-73E6-C0AF-A596ECFE0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4080"/>
            <a:ext cx="9144000" cy="678211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ATENDIMENTO EM BALCÃO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B2E879-5951-2C4A-17A1-2C8EBEDF1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358" y="2887194"/>
            <a:ext cx="6051283" cy="10836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Agendamento de consultas, exames, recepção de usuários: </a:t>
            </a:r>
            <a:r>
              <a:rPr lang="pt-BR" dirty="0">
                <a:highlight>
                  <a:srgbClr val="FFFF00"/>
                </a:highlight>
              </a:rPr>
              <a:t>13.982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9A198-268B-604F-5686-8FEE66995C0A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AMBULATÓRIO DE ESPECIALIDADES</a:t>
            </a:r>
          </a:p>
        </p:txBody>
      </p:sp>
    </p:spTree>
    <p:extLst>
      <p:ext uri="{BB962C8B-B14F-4D97-AF65-F5344CB8AC3E}">
        <p14:creationId xmlns:p14="http://schemas.microsoft.com/office/powerpoint/2010/main" val="16278179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966A3-937B-EDFB-FF35-25668648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CEF3EA-3047-3A6C-76BB-14B4CF46AFE7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FARMÁCIAS BASICAS MUNICIPAIS</a:t>
            </a:r>
          </a:p>
        </p:txBody>
      </p:sp>
    </p:spTree>
    <p:extLst>
      <p:ext uri="{BB962C8B-B14F-4D97-AF65-F5344CB8AC3E}">
        <p14:creationId xmlns:p14="http://schemas.microsoft.com/office/powerpoint/2010/main" val="41634667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9F072-D80C-8A85-228B-E5F89483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EA3D32B-5EF0-7900-8491-373A362D8129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FARMÁCIAS BÁSICAS MUNICIPAIS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B5677F2-00A2-F1AC-952E-EE78B21A8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71139"/>
              </p:ext>
            </p:extLst>
          </p:nvPr>
        </p:nvGraphicFramePr>
        <p:xfrm>
          <a:off x="1646506" y="1586845"/>
          <a:ext cx="5822698" cy="7245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925494">
                  <a:extLst>
                    <a:ext uri="{9D8B030D-6E8A-4147-A177-3AD203B41FA5}">
                      <a16:colId xmlns:a16="http://schemas.microsoft.com/office/drawing/2014/main" val="255392674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68835672"/>
                    </a:ext>
                  </a:extLst>
                </a:gridCol>
                <a:gridCol w="1434164">
                  <a:extLst>
                    <a:ext uri="{9D8B030D-6E8A-4147-A177-3AD203B41FA5}">
                      <a16:colId xmlns:a16="http://schemas.microsoft.com/office/drawing/2014/main" val="2236666937"/>
                    </a:ext>
                  </a:extLst>
                </a:gridCol>
              </a:tblGrid>
              <a:tr h="3622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MEDICAMENTOS DISPENSADOS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(QUANTIDADE EM UNIDADES)</a:t>
                      </a: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3º QUADRIM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EM 2.025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97706590"/>
                  </a:ext>
                </a:extLst>
              </a:tr>
              <a:tr h="362299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2.083.655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6.214.300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89942315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5CA6622-C849-5B2C-0C13-CB8C5F153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423331"/>
              </p:ext>
            </p:extLst>
          </p:nvPr>
        </p:nvGraphicFramePr>
        <p:xfrm>
          <a:off x="1646506" y="3178810"/>
          <a:ext cx="5851620" cy="7245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53111">
                  <a:extLst>
                    <a:ext uri="{9D8B030D-6E8A-4147-A177-3AD203B41FA5}">
                      <a16:colId xmlns:a16="http://schemas.microsoft.com/office/drawing/2014/main" val="193783828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493491953"/>
                    </a:ext>
                  </a:extLst>
                </a:gridCol>
                <a:gridCol w="1492114">
                  <a:extLst>
                    <a:ext uri="{9D8B030D-6E8A-4147-A177-3AD203B41FA5}">
                      <a16:colId xmlns:a16="http://schemas.microsoft.com/office/drawing/2014/main" val="3460114654"/>
                    </a:ext>
                  </a:extLst>
                </a:gridCol>
                <a:gridCol w="1443835">
                  <a:extLst>
                    <a:ext uri="{9D8B030D-6E8A-4147-A177-3AD203B41FA5}">
                      <a16:colId xmlns:a16="http://schemas.microsoft.com/office/drawing/2014/main" val="1367438142"/>
                    </a:ext>
                  </a:extLst>
                </a:gridCol>
              </a:tblGrid>
              <a:tr h="3622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PACIENTES ATENDIDOS</a:t>
                      </a: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3º QUADRIM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EM 2.025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3002846"/>
                  </a:ext>
                </a:extLst>
              </a:tr>
              <a:tr h="362299"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35.372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106.609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756297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FBD8442-2FE0-93F1-C33D-18F9A3695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399785"/>
              </p:ext>
            </p:extLst>
          </p:nvPr>
        </p:nvGraphicFramePr>
        <p:xfrm>
          <a:off x="1646506" y="4612024"/>
          <a:ext cx="5822698" cy="7245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175751">
                  <a:extLst>
                    <a:ext uri="{9D8B030D-6E8A-4147-A177-3AD203B41FA5}">
                      <a16:colId xmlns:a16="http://schemas.microsoft.com/office/drawing/2014/main" val="3698161785"/>
                    </a:ext>
                  </a:extLst>
                </a:gridCol>
                <a:gridCol w="1232034">
                  <a:extLst>
                    <a:ext uri="{9D8B030D-6E8A-4147-A177-3AD203B41FA5}">
                      <a16:colId xmlns:a16="http://schemas.microsoft.com/office/drawing/2014/main" val="3075651955"/>
                    </a:ext>
                  </a:extLst>
                </a:gridCol>
                <a:gridCol w="1414913">
                  <a:extLst>
                    <a:ext uri="{9D8B030D-6E8A-4147-A177-3AD203B41FA5}">
                      <a16:colId xmlns:a16="http://schemas.microsoft.com/office/drawing/2014/main" val="383271211"/>
                    </a:ext>
                  </a:extLst>
                </a:gridCol>
              </a:tblGrid>
              <a:tr h="35362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INVESTIMENTO EM MEDICAMENTOS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3º QUADRIM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200" dirty="0">
                          <a:effectLst/>
                        </a:rPr>
                        <a:t>EM 2.025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97385095"/>
                  </a:ext>
                </a:extLst>
              </a:tr>
              <a:tr h="370971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R$ 981.064,53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</a:rPr>
                        <a:t>R$ 2.684.519,20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087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2869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B154-B1A3-2A43-E3E9-59443289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F782155-EED4-CF0A-6B54-F8CF35938F66}"/>
              </a:ext>
            </a:extLst>
          </p:cNvPr>
          <p:cNvSpPr txBox="1"/>
          <p:nvPr/>
        </p:nvSpPr>
        <p:spPr>
          <a:xfrm>
            <a:off x="0" y="2459504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Laboratório municipal de</a:t>
            </a:r>
          </a:p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análises clínicas</a:t>
            </a:r>
          </a:p>
        </p:txBody>
      </p:sp>
    </p:spTree>
    <p:extLst>
      <p:ext uri="{BB962C8B-B14F-4D97-AF65-F5344CB8AC3E}">
        <p14:creationId xmlns:p14="http://schemas.microsoft.com/office/powerpoint/2010/main" val="43118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21D3-9AD6-99CE-A6CC-A4E2103E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00607B1-CC5A-155B-7C68-507480FA6F7C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A019272-7404-049D-0CD2-33FEE9231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981908"/>
              </p:ext>
            </p:extLst>
          </p:nvPr>
        </p:nvGraphicFramePr>
        <p:xfrm>
          <a:off x="490888" y="2219118"/>
          <a:ext cx="8162223" cy="24197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23874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941707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696642">
                  <a:extLst>
                    <a:ext uri="{9D8B030D-6E8A-4147-A177-3AD203B41FA5}">
                      <a16:colId xmlns:a16="http://schemas.microsoft.com/office/drawing/2014/main" val="2625666906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DA FARMÁCIA BÁSICA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R$ 4.522,00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Distribuição Gratuita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R$ 112.654,82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R$ 287.509,18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R$ 1.728,00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R$ 30.682,92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R$ 114.382,82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R$ 322.714,10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3003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D8584-26D3-E55D-5BDD-CE6F33C6F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2924BDB-4ABF-5511-E1B3-95EEA687F2A0}"/>
              </a:ext>
            </a:extLst>
          </p:cNvPr>
          <p:cNvSpPr txBox="1"/>
          <p:nvPr/>
        </p:nvSpPr>
        <p:spPr>
          <a:xfrm>
            <a:off x="0" y="35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LABORATÓRIO MUNICIPAL DE ANÁLISES CLÍNICAS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B5205FE-CBA3-E09D-22FC-59B715384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2071"/>
              </p:ext>
            </p:extLst>
          </p:nvPr>
        </p:nvGraphicFramePr>
        <p:xfrm>
          <a:off x="707456" y="948416"/>
          <a:ext cx="7729088" cy="440556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85643">
                  <a:extLst>
                    <a:ext uri="{9D8B030D-6E8A-4147-A177-3AD203B41FA5}">
                      <a16:colId xmlns:a16="http://schemas.microsoft.com/office/drawing/2014/main" val="721177773"/>
                    </a:ext>
                  </a:extLst>
                </a:gridCol>
                <a:gridCol w="1298168">
                  <a:extLst>
                    <a:ext uri="{9D8B030D-6E8A-4147-A177-3AD203B41FA5}">
                      <a16:colId xmlns:a16="http://schemas.microsoft.com/office/drawing/2014/main" val="2203230733"/>
                    </a:ext>
                  </a:extLst>
                </a:gridCol>
                <a:gridCol w="2226592">
                  <a:extLst>
                    <a:ext uri="{9D8B030D-6E8A-4147-A177-3AD203B41FA5}">
                      <a16:colId xmlns:a16="http://schemas.microsoft.com/office/drawing/2014/main" val="296800709"/>
                    </a:ext>
                  </a:extLst>
                </a:gridCol>
                <a:gridCol w="1118685">
                  <a:extLst>
                    <a:ext uri="{9D8B030D-6E8A-4147-A177-3AD203B41FA5}">
                      <a16:colId xmlns:a16="http://schemas.microsoft.com/office/drawing/2014/main" val="285370019"/>
                    </a:ext>
                  </a:extLst>
                </a:gridCol>
              </a:tblGrid>
              <a:tr h="405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ESTABELECIMENTOS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PACIENTES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525579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AGENDADOS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QUE COMPARECERAM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FALTOSOS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684883"/>
                  </a:ext>
                </a:extLst>
              </a:tr>
              <a:tr h="352356">
                <a:tc>
                  <a:txBody>
                    <a:bodyPr/>
                    <a:lstStyle/>
                    <a:p>
                      <a:r>
                        <a:rPr lang="pt-BR" sz="1400" dirty="0"/>
                        <a:t>Laboratório Municipal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13048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Sala de coleta – CRAAS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433580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Adélia Kojo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572657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Hospital Municipal Carolina Lupion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22672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</a:t>
                      </a:r>
                      <a:r>
                        <a:rPr lang="pt-BR" sz="1400" dirty="0" err="1"/>
                        <a:t>Dr</a:t>
                      </a:r>
                      <a:r>
                        <a:rPr lang="pt-BR" sz="1400" dirty="0"/>
                        <a:t>º Américo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142960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</a:t>
                      </a:r>
                      <a:r>
                        <a:rPr lang="pt-BR" sz="1400" dirty="0" err="1"/>
                        <a:t>Dr</a:t>
                      </a:r>
                      <a:r>
                        <a:rPr lang="pt-BR" sz="1400" dirty="0"/>
                        <a:t>º Domingos Cunha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1.926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1.624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022696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Hélio Araújo de Mais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149993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CAPS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638608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4.964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4.142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822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1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2989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28BF8-5BBB-7AB3-30BB-9868B1D1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33D0345-E51D-E637-78F6-62883434ECB2}"/>
              </a:ext>
            </a:extLst>
          </p:cNvPr>
          <p:cNvSpPr txBox="1"/>
          <p:nvPr/>
        </p:nvSpPr>
        <p:spPr>
          <a:xfrm>
            <a:off x="640080" y="1977160"/>
            <a:ext cx="7863839" cy="290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200"/>
              <a:tabLst>
                <a:tab pos="457200" algn="l"/>
              </a:tabLst>
            </a:pPr>
            <a:r>
              <a:rPr lang="pt-BR" sz="1600" b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PACIENTES ATENDIDOS: 5.775  </a:t>
            </a: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  4.024 (LABORATÓRIO MUNICIPAL) 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200"/>
              <a:tabLst>
                <a:tab pos="457200" algn="l"/>
              </a:tabLst>
            </a:pPr>
            <a:r>
              <a:rPr lang="pt-B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				          </a:t>
            </a: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1.751 (SALA DE COLETA - CRAAS)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Sorologia DENGUE: </a:t>
            </a:r>
            <a:r>
              <a:rPr lang="pt-BR" sz="1600" dirty="0">
                <a:ea typeface="Times New Roman" panose="02020603050405020304" pitchFamily="18" charset="0"/>
                <a:cs typeface="Courier New" panose="02070309020205020404" pitchFamily="49" charset="0"/>
              </a:rPr>
              <a:t>31</a:t>
            </a:r>
            <a:endParaRPr lang="pt-BR" sz="1400" dirty="0">
              <a:effectLst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Teste COVID: 35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600" b="1" dirty="0">
              <a:effectLst/>
              <a:highlight>
                <a:srgbClr val="FFFF00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EXAMES</a:t>
            </a:r>
            <a:r>
              <a:rPr lang="pt-BR" sz="1600" b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= 43.691</a:t>
            </a:r>
            <a:endParaRPr lang="pt-BR" sz="1400" dirty="0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xames realizados internos: 12.188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Exames realizados externos: </a:t>
            </a:r>
            <a:r>
              <a:rPr lang="pt-B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31.503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C2D8C6-8D0E-CDA6-816B-5F81B1F1E51F}"/>
              </a:ext>
            </a:extLst>
          </p:cNvPr>
          <p:cNvSpPr txBox="1"/>
          <p:nvPr/>
        </p:nvSpPr>
        <p:spPr>
          <a:xfrm>
            <a:off x="0" y="35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LABORATÓRIO MUNICIPAL DE ANÁLISES CLÍNICAS</a:t>
            </a:r>
          </a:p>
        </p:txBody>
      </p:sp>
    </p:spTree>
    <p:extLst>
      <p:ext uri="{BB962C8B-B14F-4D97-AF65-F5344CB8AC3E}">
        <p14:creationId xmlns:p14="http://schemas.microsoft.com/office/powerpoint/2010/main" val="15771926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13B5B-1450-70A1-E838-1AD33DD53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10687BA-6896-1DDE-1E74-1CF0F7CCCDD8}"/>
              </a:ext>
            </a:extLst>
          </p:cNvPr>
          <p:cNvSpPr txBox="1"/>
          <p:nvPr/>
        </p:nvSpPr>
        <p:spPr>
          <a:xfrm>
            <a:off x="0" y="35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LABORATÓRIO MUNICIPAL DE ANÁLISES CLÍNICAS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5398339-279D-B5CE-F5BD-735735485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223882"/>
              </p:ext>
            </p:extLst>
          </p:nvPr>
        </p:nvGraphicFramePr>
        <p:xfrm>
          <a:off x="707456" y="1670311"/>
          <a:ext cx="7729088" cy="440556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85643">
                  <a:extLst>
                    <a:ext uri="{9D8B030D-6E8A-4147-A177-3AD203B41FA5}">
                      <a16:colId xmlns:a16="http://schemas.microsoft.com/office/drawing/2014/main" val="721177773"/>
                    </a:ext>
                  </a:extLst>
                </a:gridCol>
                <a:gridCol w="1298168">
                  <a:extLst>
                    <a:ext uri="{9D8B030D-6E8A-4147-A177-3AD203B41FA5}">
                      <a16:colId xmlns:a16="http://schemas.microsoft.com/office/drawing/2014/main" val="2203230733"/>
                    </a:ext>
                  </a:extLst>
                </a:gridCol>
                <a:gridCol w="2226592">
                  <a:extLst>
                    <a:ext uri="{9D8B030D-6E8A-4147-A177-3AD203B41FA5}">
                      <a16:colId xmlns:a16="http://schemas.microsoft.com/office/drawing/2014/main" val="296800709"/>
                    </a:ext>
                  </a:extLst>
                </a:gridCol>
                <a:gridCol w="1118685">
                  <a:extLst>
                    <a:ext uri="{9D8B030D-6E8A-4147-A177-3AD203B41FA5}">
                      <a16:colId xmlns:a16="http://schemas.microsoft.com/office/drawing/2014/main" val="285370019"/>
                    </a:ext>
                  </a:extLst>
                </a:gridCol>
              </a:tblGrid>
              <a:tr h="4053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ESTABELECIMENTOS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PACIENTES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525579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AGENDADOS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QUE COMPARECERAM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FALTOSOS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684883"/>
                  </a:ext>
                </a:extLst>
              </a:tr>
              <a:tr h="352356">
                <a:tc>
                  <a:txBody>
                    <a:bodyPr/>
                    <a:lstStyle/>
                    <a:p>
                      <a:r>
                        <a:rPr lang="pt-BR" sz="1400" dirty="0"/>
                        <a:t>Laboratório Municipal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910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737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13048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Sala de coleta – CRAAS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4.702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3.962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740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433580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Adélia Kojo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572657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Hospital Municipal Carolina Lupion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644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22672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</a:t>
                      </a:r>
                      <a:r>
                        <a:rPr lang="pt-BR" sz="1400" dirty="0" err="1"/>
                        <a:t>Dr</a:t>
                      </a:r>
                      <a:r>
                        <a:rPr lang="pt-BR" sz="1400" dirty="0"/>
                        <a:t>º Américo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2591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2.055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142960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</a:t>
                      </a:r>
                      <a:r>
                        <a:rPr lang="pt-BR" sz="1400" dirty="0" err="1"/>
                        <a:t>Dr</a:t>
                      </a:r>
                      <a:r>
                        <a:rPr lang="pt-BR" sz="1400" dirty="0"/>
                        <a:t>º Domingos Cunha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1976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1.424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552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022696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UBS Hélio Araújo de Mais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4.147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3.287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149993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dirty="0"/>
                        <a:t>CAPS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6386085"/>
                  </a:ext>
                </a:extLst>
              </a:tr>
              <a:tr h="405321">
                <a:tc>
                  <a:txBody>
                    <a:bodyPr/>
                    <a:lstStyle/>
                    <a:p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16.099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12.829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highlight>
                            <a:srgbClr val="FFFF00"/>
                          </a:highlight>
                        </a:rPr>
                        <a:t>3.270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331722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817A8BD-F1EC-4589-1CC2-4BA29002368B}"/>
              </a:ext>
            </a:extLst>
          </p:cNvPr>
          <p:cNvSpPr txBox="1"/>
          <p:nvPr/>
        </p:nvSpPr>
        <p:spPr>
          <a:xfrm>
            <a:off x="0" y="7821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TOTAL EM 2.025</a:t>
            </a:r>
          </a:p>
        </p:txBody>
      </p:sp>
    </p:spTree>
    <p:extLst>
      <p:ext uri="{BB962C8B-B14F-4D97-AF65-F5344CB8AC3E}">
        <p14:creationId xmlns:p14="http://schemas.microsoft.com/office/powerpoint/2010/main" val="26782183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1935-1798-9A33-2180-FC3B9F90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CBF06EA-A17E-106E-4945-260B2B445F04}"/>
              </a:ext>
            </a:extLst>
          </p:cNvPr>
          <p:cNvSpPr txBox="1"/>
          <p:nvPr/>
        </p:nvSpPr>
        <p:spPr>
          <a:xfrm>
            <a:off x="640080" y="1977160"/>
            <a:ext cx="7863839" cy="290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200"/>
              <a:tabLst>
                <a:tab pos="457200" algn="l"/>
              </a:tabLst>
            </a:pPr>
            <a:r>
              <a:rPr lang="pt-BR" sz="1600" b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PACIENTES ATENDIDOS: 18.829  </a:t>
            </a: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  13.808 (LABORATÓRIO MUNICIPAL) 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200"/>
              <a:tabLst>
                <a:tab pos="457200" algn="l"/>
              </a:tabLst>
            </a:pPr>
            <a:r>
              <a:rPr lang="pt-B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				          </a:t>
            </a: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5.021 (SALA DE COLETA - CRAAS)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Sorologia DENGUE: 807</a:t>
            </a:r>
            <a:endParaRPr lang="pt-BR" sz="1400" dirty="0">
              <a:effectLst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Teste COVID: </a:t>
            </a:r>
            <a:r>
              <a:rPr lang="pt-BR" sz="1600" dirty="0">
                <a:ea typeface="Times New Roman" panose="02020603050405020304" pitchFamily="18" charset="0"/>
                <a:cs typeface="Courier New" panose="02070309020205020404" pitchFamily="49" charset="0"/>
              </a:rPr>
              <a:t>118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600" b="1" dirty="0">
              <a:effectLst/>
              <a:highlight>
                <a:srgbClr val="FFFF00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EXAMES</a:t>
            </a:r>
            <a:r>
              <a:rPr lang="pt-BR" sz="1600" b="1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= 136.830</a:t>
            </a:r>
            <a:endParaRPr lang="pt-BR" sz="1400" dirty="0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xames realizados internos: 48.272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SzPts val="12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Exames realizados externos: 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88.558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F42D45-8705-4E00-5C86-A56E36278120}"/>
              </a:ext>
            </a:extLst>
          </p:cNvPr>
          <p:cNvSpPr txBox="1"/>
          <p:nvPr/>
        </p:nvSpPr>
        <p:spPr>
          <a:xfrm>
            <a:off x="0" y="356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LABORATÓRIO MUNICIPAL DE ANÁLISES CLÍNICAS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EDBD5D-9CDD-DA1A-627C-C5CCAEB56184}"/>
              </a:ext>
            </a:extLst>
          </p:cNvPr>
          <p:cNvSpPr txBox="1"/>
          <p:nvPr/>
        </p:nvSpPr>
        <p:spPr>
          <a:xfrm>
            <a:off x="0" y="7821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prstClr val="black"/>
                </a:solidFill>
              </a:rPr>
              <a:t>TOTAL EM 2.025</a:t>
            </a:r>
          </a:p>
        </p:txBody>
      </p:sp>
    </p:spTree>
    <p:extLst>
      <p:ext uri="{BB962C8B-B14F-4D97-AF65-F5344CB8AC3E}">
        <p14:creationId xmlns:p14="http://schemas.microsoft.com/office/powerpoint/2010/main" val="28290621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5336F-EE8D-CB2D-5841-3E9D0146A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C5AE4F4-21C7-FB07-E45D-8B347E87F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DA48A45-C9C7-FB65-36CC-2BC4ACCF75CE}"/>
              </a:ext>
            </a:extLst>
          </p:cNvPr>
          <p:cNvSpPr txBox="1"/>
          <p:nvPr/>
        </p:nvSpPr>
        <p:spPr>
          <a:xfrm>
            <a:off x="1747586" y="1530418"/>
            <a:ext cx="56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C00000"/>
                </a:solidFill>
                <a:latin typeface="Bebas Neue" panose="020B0606020202050201" pitchFamily="34" charset="0"/>
              </a:rPr>
              <a:t>Obrigado pela participação</a:t>
            </a:r>
          </a:p>
        </p:txBody>
      </p:sp>
    </p:spTree>
    <p:extLst>
      <p:ext uri="{BB962C8B-B14F-4D97-AF65-F5344CB8AC3E}">
        <p14:creationId xmlns:p14="http://schemas.microsoft.com/office/powerpoint/2010/main" val="8424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DE7DA-F98A-2CB1-1F8F-D263C653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7B4F14B-7CA4-26A0-7DC8-3D321F3E88A7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F35F627-87C6-9468-A0B5-59B11FA91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773082"/>
              </p:ext>
            </p:extLst>
          </p:nvPr>
        </p:nvGraphicFramePr>
        <p:xfrm>
          <a:off x="317634" y="1614177"/>
          <a:ext cx="8508731" cy="432900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31882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801242">
                  <a:extLst>
                    <a:ext uri="{9D8B030D-6E8A-4147-A177-3AD203B41FA5}">
                      <a16:colId xmlns:a16="http://schemas.microsoft.com/office/drawing/2014/main" val="1508111046"/>
                    </a:ext>
                  </a:extLst>
                </a:gridCol>
                <a:gridCol w="1875607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</a:tblGrid>
              <a:tr h="481001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DE SERVIÇOS ADMINISTRATIVOS - FUNDO MUNICIPAL DE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R$ 1.698.104,89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R$ 5.718.198,57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79317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 - Pessoa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R$ 4.609,54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5769464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R$ 355.861,97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R$ 778.303,53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R$ 40.103,86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R$ 250.736,25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R$ 758.988,93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R$ 1.697.600,00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4810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R$ 2.304.703,11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R$ 8.997.804,43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891B861-E270-35F4-E619-46ED8F584DDC}"/>
              </a:ext>
            </a:extLst>
          </p:cNvPr>
          <p:cNvSpPr txBox="1"/>
          <p:nvPr/>
        </p:nvSpPr>
        <p:spPr>
          <a:xfrm>
            <a:off x="0" y="91481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i="0" u="none" strike="noStrike" dirty="0">
                <a:solidFill>
                  <a:srgbClr val="000000"/>
                </a:solidFill>
                <a:effectLst/>
              </a:rPr>
              <a:t>MANUTENÇÃO DOS RECURSOS APLICADOS NA SAÚDE - ADMINISTRAÇÃO DIRETA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032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2CC2-93AB-7EDC-BAE4-6914A820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40B02C8-3D0C-B96F-972D-EC6C185AB231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6AB839E-195E-711F-87FC-31F76CAFF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068444"/>
              </p:ext>
            </p:extLst>
          </p:nvPr>
        </p:nvGraphicFramePr>
        <p:xfrm>
          <a:off x="351322" y="584779"/>
          <a:ext cx="8287354" cy="7312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42050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22652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722652">
                  <a:extLst>
                    <a:ext uri="{9D8B030D-6E8A-4147-A177-3AD203B41FA5}">
                      <a16:colId xmlns:a16="http://schemas.microsoft.com/office/drawing/2014/main" val="715462332"/>
                    </a:ext>
                  </a:extLst>
                </a:gridCol>
              </a:tblGrid>
              <a:tr h="365619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COLETA DO LIXO HOSPITALAR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36561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R$ 20.000,00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R$ 60.000,00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6FD7E75-675E-6D49-9748-5E8A9647E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50757"/>
              </p:ext>
            </p:extLst>
          </p:nvPr>
        </p:nvGraphicFramePr>
        <p:xfrm>
          <a:off x="351322" y="1652950"/>
          <a:ext cx="8287354" cy="219544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06753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90299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790302">
                  <a:extLst>
                    <a:ext uri="{9D8B030D-6E8A-4147-A177-3AD203B41FA5}">
                      <a16:colId xmlns:a16="http://schemas.microsoft.com/office/drawing/2014/main" val="2343310883"/>
                    </a:ext>
                  </a:extLst>
                </a:gridCol>
              </a:tblGrid>
              <a:tr h="482727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DO LABORATÓRIO MUNICIPAL DE ANÁLISES CLÍNICAS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34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34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R$ 384.212,01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R$ 740.484,78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34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R$ 757,32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R$ 34.249,54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34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R$ 308.498,83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R$ 816.358,02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34254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R$ 693.468,16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R$ 1.591.092,34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3B3A227-DB33-8154-6BAA-0B6B1FB79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16260"/>
              </p:ext>
            </p:extLst>
          </p:nvPr>
        </p:nvGraphicFramePr>
        <p:xfrm>
          <a:off x="351322" y="4073152"/>
          <a:ext cx="8287354" cy="219544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904072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840684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542598">
                  <a:extLst>
                    <a:ext uri="{9D8B030D-6E8A-4147-A177-3AD203B41FA5}">
                      <a16:colId xmlns:a16="http://schemas.microsoft.com/office/drawing/2014/main" val="2525356813"/>
                    </a:ext>
                  </a:extLst>
                </a:gridCol>
              </a:tblGrid>
              <a:tr h="368376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MANUTENÇÃO DA CLÍNICA MUNICIPAL DE FISIOTERAPIA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35356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Descrição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3° Quadrimestre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Total 2025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Despesas com pessoal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R$ 219.264,33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R$ 587.505,40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Material de Consumo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R$ 950,13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R$ 1.130,81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R$ 4.200,00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3683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Total de despesas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R$ 220.214,46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</a:rPr>
                        <a:t>R$ 592.836,21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61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16E0-E235-D80A-9EC7-B6B77CC0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EF21429-D981-3EEF-2536-5E98ED54FEDC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21169E7-3BDD-FF21-DC79-733F5DCBE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55680"/>
              </p:ext>
            </p:extLst>
          </p:nvPr>
        </p:nvGraphicFramePr>
        <p:xfrm>
          <a:off x="221382" y="765701"/>
          <a:ext cx="8604984" cy="16131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27631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943621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633732">
                  <a:extLst>
                    <a:ext uri="{9D8B030D-6E8A-4147-A177-3AD203B41FA5}">
                      <a16:colId xmlns:a16="http://schemas.microsoft.com/office/drawing/2014/main" val="2429136344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CONVÊNIO CONSÓRCIO PARANÁ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R$ 340.000,00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R$ 524.961,49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R$ 340.000,00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R$ 524.961,49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49F4F4B-8656-EA85-5CD4-A066CCD86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89878"/>
              </p:ext>
            </p:extLst>
          </p:nvPr>
        </p:nvGraphicFramePr>
        <p:xfrm>
          <a:off x="221381" y="2641023"/>
          <a:ext cx="8604984" cy="16131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80008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848051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876925">
                  <a:extLst>
                    <a:ext uri="{9D8B030D-6E8A-4147-A177-3AD203B41FA5}">
                      <a16:colId xmlns:a16="http://schemas.microsoft.com/office/drawing/2014/main" val="2076626405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CONVÊNIO CONSÓRCIO CIMSAMU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Rateio Pela Participação em Consórcio Público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R$ 348.098,17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R$ 1.332.758,56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R$ 348.098,17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R$ 1.332.758,56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5EED3B2-EA85-E07C-7BDB-318F1F327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53079"/>
              </p:ext>
            </p:extLst>
          </p:nvPr>
        </p:nvGraphicFramePr>
        <p:xfrm>
          <a:off x="221382" y="4516345"/>
          <a:ext cx="8604985" cy="16131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48975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2067333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788677">
                  <a:extLst>
                    <a:ext uri="{9D8B030D-6E8A-4147-A177-3AD203B41FA5}">
                      <a16:colId xmlns:a16="http://schemas.microsoft.com/office/drawing/2014/main" val="2079595792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CONVÊNIO CONSÓRCIO CIMSAÚDE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81420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R$ 1.146.598,53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R$ 2.304.179,51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R$ 1.146.598,53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R$ 2.304.179,51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3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0D141-54E8-2572-4A1C-E9BFDC23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F6BA7F5-7395-BE9E-56C6-D33A6FBCB705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6FA7FE9-8DCC-E8BB-7C01-6DBB12B4C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040776"/>
              </p:ext>
            </p:extLst>
          </p:nvPr>
        </p:nvGraphicFramePr>
        <p:xfrm>
          <a:off x="274320" y="789635"/>
          <a:ext cx="8595360" cy="282305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22008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86676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786676">
                  <a:extLst>
                    <a:ext uri="{9D8B030D-6E8A-4147-A177-3AD203B41FA5}">
                      <a16:colId xmlns:a16="http://schemas.microsoft.com/office/drawing/2014/main" val="426556167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DA VIGILÂNCIA EM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R$ 887,38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R$ 14.430,00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3657493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21287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R$ 69.628,50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R$ 69.628,50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7931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R$ 14.255,16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R$ 70.515,88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R$ 98.313,66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4CD5904-A793-5C7C-5E37-DA84FFA25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196876"/>
              </p:ext>
            </p:extLst>
          </p:nvPr>
        </p:nvGraphicFramePr>
        <p:xfrm>
          <a:off x="274320" y="3817549"/>
          <a:ext cx="8595360" cy="24197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22008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786676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786676">
                  <a:extLst>
                    <a:ext uri="{9D8B030D-6E8A-4147-A177-3AD203B41FA5}">
                      <a16:colId xmlns:a16="http://schemas.microsoft.com/office/drawing/2014/main" val="426556167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CLÍNICA VETERINÁRIA MUNICÍPAL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R$ 246,00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3657493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R$ 36.645,72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R$ 36.645,72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21287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R$ 444,99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R$ 444,99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7931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R$ 37.090,71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R$ 37.336,71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4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9060C-6B61-2F79-4F47-84B3993CA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3AD2694-91BA-7B74-BDAE-7E7F3F977F6F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33E7B38-CB93-AF08-D45E-4D4D54B49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4102"/>
              </p:ext>
            </p:extLst>
          </p:nvPr>
        </p:nvGraphicFramePr>
        <p:xfrm>
          <a:off x="274320" y="1614177"/>
          <a:ext cx="8595360" cy="36296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69318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958741">
                  <a:extLst>
                    <a:ext uri="{9D8B030D-6E8A-4147-A177-3AD203B41FA5}">
                      <a16:colId xmlns:a16="http://schemas.microsoft.com/office/drawing/2014/main" val="4119823046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DO HOSPITAL CAROLINA LUPION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09277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R$ 3.902.606,76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R$ 11.138.519,31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6304852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Diárias - Pessoa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R$ 249,18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R$ 1.494,99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384422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R$ 544.744,04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R$ 1.448.284,27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798563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R$ 10.110,00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R$ 31.931,55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R$ 14.000,00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7931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R$ 1.130.326,90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R$ 4.735.440,21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R$ 5.588.036,88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R$ 17.369.670,33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459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F4DA4-E7D4-8C30-EDBF-647AEB3E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F9C1BDA-E938-8B19-227A-E254AC28D392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6D6EE80-E3F1-F4CA-F5A0-807C6B65B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49568"/>
              </p:ext>
            </p:extLst>
          </p:nvPr>
        </p:nvGraphicFramePr>
        <p:xfrm>
          <a:off x="274320" y="1412530"/>
          <a:ext cx="8595360" cy="40329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711566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1934678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1949116">
                  <a:extLst>
                    <a:ext uri="{9D8B030D-6E8A-4147-A177-3AD203B41FA5}">
                      <a16:colId xmlns:a16="http://schemas.microsoft.com/office/drawing/2014/main" val="294122126"/>
                    </a:ext>
                  </a:extLst>
                </a:gridCol>
              </a:tblGrid>
              <a:tr h="403294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QUADRO DESCRITIVO DAS DESPESAS COM SAÚDE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3° 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4713251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R$ 11.893.932,99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R$ 33.833.518,56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09277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Diarias - Pessoal Civil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R$ 5.874,64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R$ 35.573,58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6304852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Consumo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R$ 1.075.075,22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R$ 3.312.059,90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384422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 de distribuição gratuita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R$ 112.654,82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R$ 287.509,18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6798563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Física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R$ 57.139,86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0240559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Outros serviços de terceiros - Pessoa Jurídica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R$ 4.051.570,53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R$ 12.304.214,10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79317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Equipamentos e Material Permanente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R$ 90.982,09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R$ 1.888.495,82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0329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gastos com a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R$ 17.230.090,29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R$ 51.718.511,00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259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3A2DD-8B18-F0A6-F9F2-336F3B576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E2E8C2-C07A-1ED1-DA65-2ED356EE726F}"/>
              </a:ext>
            </a:extLst>
          </p:cNvPr>
          <p:cNvSpPr txBox="1"/>
          <p:nvPr/>
        </p:nvSpPr>
        <p:spPr>
          <a:xfrm>
            <a:off x="0" y="2459504"/>
            <a:ext cx="9144000" cy="1938992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Tfd </a:t>
            </a:r>
          </a:p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32301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4EF16BD1-3AF6-E3C1-3A5F-C841F0C3539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095584" y="1332544"/>
            <a:ext cx="6952831" cy="41929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PREFEITO MUNICIPAL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JOSÉ SLOBODA</a:t>
            </a:r>
          </a:p>
          <a:p>
            <a:pPr algn="ctr">
              <a:defRPr/>
            </a:pPr>
            <a:endParaRPr lang="pt-BR" sz="2215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SECRETÁRIO MUNICIPAL DE SAÚDE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MARLUS BARBOSA PEREIRA</a:t>
            </a:r>
          </a:p>
          <a:p>
            <a:pPr marL="0" indent="0" algn="ctr">
              <a:buNone/>
              <a:defRPr/>
            </a:pPr>
            <a:endParaRPr lang="pt-BR" sz="2215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  <a:defRPr/>
            </a:pPr>
            <a:r>
              <a:rPr lang="pt-BR" sz="2215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CONSELHO MUNICIPAL DE SAÚDE - PRESIDENTE</a:t>
            </a:r>
          </a:p>
          <a:p>
            <a:pPr marL="0" indent="0" algn="ctr">
              <a:buNone/>
              <a:defRPr/>
            </a:pPr>
            <a:r>
              <a:rPr lang="pt-BR" sz="2215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CAROLINE DE AZEVEDO FANHA STALHSCHMIDT</a:t>
            </a:r>
          </a:p>
        </p:txBody>
      </p:sp>
    </p:spTree>
    <p:extLst>
      <p:ext uri="{BB962C8B-B14F-4D97-AF65-F5344CB8AC3E}">
        <p14:creationId xmlns:p14="http://schemas.microsoft.com/office/powerpoint/2010/main" val="191883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67F462-A1BD-FD7F-32B4-0AF91B40219A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E805BF6-DAB1-85B9-2573-B981D0C60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928568"/>
              </p:ext>
            </p:extLst>
          </p:nvPr>
        </p:nvGraphicFramePr>
        <p:xfrm>
          <a:off x="813335" y="2159757"/>
          <a:ext cx="7517330" cy="253848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81210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1418060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  <a:gridCol w="1418060">
                  <a:extLst>
                    <a:ext uri="{9D8B030D-6E8A-4147-A177-3AD203B41FA5}">
                      <a16:colId xmlns:a16="http://schemas.microsoft.com/office/drawing/2014/main" val="3549723542"/>
                    </a:ext>
                  </a:extLst>
                </a:gridCol>
              </a:tblGrid>
              <a:tr h="57486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CONSULTAS ESPECIALIZADAS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QUANTIDADE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Em 2.025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694377">
                <a:tc>
                  <a:txBody>
                    <a:bodyPr/>
                    <a:lstStyle/>
                    <a:p>
                      <a:r>
                        <a:rPr lang="pt-BR" sz="1800" dirty="0"/>
                        <a:t>Consultas especializadas atendidas fora do município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1.814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5.668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694377">
                <a:tc>
                  <a:txBody>
                    <a:bodyPr/>
                    <a:lstStyle/>
                    <a:p>
                      <a:r>
                        <a:rPr lang="pt-BR" sz="1800" dirty="0"/>
                        <a:t>Consultas especializadas atendidas no município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2.835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9.294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574866">
                <a:tc>
                  <a:txBody>
                    <a:bodyPr/>
                    <a:lstStyle/>
                    <a:p>
                      <a:r>
                        <a:rPr lang="pt-BR" sz="1800" b="1" dirty="0"/>
                        <a:t>TOTAL DE CONSULTAS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4.639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14.962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94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B0B1C-D153-0912-5E1E-AF71AFDC4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68047E1-3210-6EC4-F982-7EED92083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09622"/>
              </p:ext>
            </p:extLst>
          </p:nvPr>
        </p:nvGraphicFramePr>
        <p:xfrm>
          <a:off x="1054532" y="2162994"/>
          <a:ext cx="7034934" cy="253201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34370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1650282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  <a:gridCol w="1650282">
                  <a:extLst>
                    <a:ext uri="{9D8B030D-6E8A-4147-A177-3AD203B41FA5}">
                      <a16:colId xmlns:a16="http://schemas.microsoft.com/office/drawing/2014/main" val="1980797768"/>
                    </a:ext>
                  </a:extLst>
                </a:gridCol>
              </a:tblGrid>
              <a:tr h="606788"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QUANTIDADE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Em 2.025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585499">
                <a:tc>
                  <a:txBody>
                    <a:bodyPr/>
                    <a:lstStyle/>
                    <a:p>
                      <a:r>
                        <a:rPr lang="pt-BR" sz="1800" dirty="0"/>
                        <a:t>Cirurgias de catarata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23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606788">
                <a:tc>
                  <a:txBody>
                    <a:bodyPr/>
                    <a:lstStyle/>
                    <a:p>
                      <a:r>
                        <a:rPr lang="pt-BR" sz="1800" dirty="0"/>
                        <a:t>Cirurgias de pterígio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43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732937">
                <a:tc>
                  <a:txBody>
                    <a:bodyPr/>
                    <a:lstStyle/>
                    <a:p>
                      <a:r>
                        <a:rPr lang="pt-BR" sz="1800" b="1" dirty="0"/>
                        <a:t>TOTAL DE CIRURGIAS OFTALMOLÓGICAS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35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163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7B976C4-EDF2-F6E7-F06F-B3754C58D54F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3966549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E12BB-C109-8386-E5A3-E9C4B288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3DA4A59-1ECC-1F06-FE21-F781F7A96909}"/>
              </a:ext>
            </a:extLst>
          </p:cNvPr>
          <p:cNvSpPr txBox="1"/>
          <p:nvPr/>
        </p:nvSpPr>
        <p:spPr>
          <a:xfrm>
            <a:off x="-206187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771B5FB-9AA3-E712-38F2-715AD330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  <a:latin typeface="+mn-lt"/>
              </a:rPr>
              <a:t>CONSULTAS ESPECIALIZADAS EXTERNAS</a:t>
            </a:r>
            <a:endParaRPr lang="pt-BR" sz="2400" dirty="0">
              <a:latin typeface="+mn-lt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D6778B-570B-7DF9-1D7A-5E6FA6DAE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5606" y="1556218"/>
            <a:ext cx="3886200" cy="4486274"/>
          </a:xfrm>
        </p:spPr>
        <p:txBody>
          <a:bodyPr>
            <a:noAutofit/>
          </a:bodyPr>
          <a:lstStyle/>
          <a:p>
            <a:r>
              <a:rPr lang="pt-BR" sz="1200" dirty="0"/>
              <a:t>Alergologia e Imunologia – Adulto e Pediátrico;</a:t>
            </a:r>
          </a:p>
          <a:p>
            <a:r>
              <a:rPr lang="pt-BR" sz="1200" dirty="0"/>
              <a:t>Cardiologia – Adulto e Pediátrico;</a:t>
            </a:r>
          </a:p>
          <a:p>
            <a:r>
              <a:rPr lang="pt-BR" sz="1200" dirty="0"/>
              <a:t>Cirurgia Geral – Adulto e Pediátrico;</a:t>
            </a:r>
          </a:p>
          <a:p>
            <a:r>
              <a:rPr lang="pt-BR" sz="1200" dirty="0"/>
              <a:t>Cirurgia Plástica;</a:t>
            </a:r>
          </a:p>
          <a:p>
            <a:r>
              <a:rPr lang="pt-BR" sz="1200" dirty="0"/>
              <a:t>Cirurgia Vascular;</a:t>
            </a:r>
          </a:p>
          <a:p>
            <a:r>
              <a:rPr lang="pt-BR" sz="1200" dirty="0"/>
              <a:t>Coloproctologia;</a:t>
            </a:r>
          </a:p>
          <a:p>
            <a:r>
              <a:rPr lang="pt-BR" sz="1200" dirty="0"/>
              <a:t>Deficiência Auditiva;</a:t>
            </a:r>
          </a:p>
          <a:p>
            <a:r>
              <a:rPr lang="pt-BR" sz="1200" dirty="0"/>
              <a:t>Dermatologia – Adulto e Pediátrico;</a:t>
            </a:r>
          </a:p>
          <a:p>
            <a:r>
              <a:rPr lang="pt-BR" sz="1200" dirty="0"/>
              <a:t>Endocrinologia – Adulto e Pediátrico;</a:t>
            </a:r>
          </a:p>
          <a:p>
            <a:r>
              <a:rPr lang="pt-BR" sz="1200" dirty="0"/>
              <a:t>Gastroenterologia – Adulto e Pediátrico;-</a:t>
            </a:r>
          </a:p>
          <a:p>
            <a:r>
              <a:rPr lang="pt-BR" sz="1200" dirty="0"/>
              <a:t>Ginecologia clínica;</a:t>
            </a:r>
          </a:p>
          <a:p>
            <a:r>
              <a:rPr lang="pt-BR" sz="1200" dirty="0"/>
              <a:t>Ginecologia Cirúrgica;</a:t>
            </a:r>
          </a:p>
          <a:p>
            <a:r>
              <a:rPr lang="pt-BR" sz="1200" dirty="0"/>
              <a:t>Hematologia – Adulto e Pediátrico;</a:t>
            </a:r>
          </a:p>
          <a:p>
            <a:r>
              <a:rPr lang="pt-BR" sz="1200" dirty="0"/>
              <a:t>Hepatologia;</a:t>
            </a:r>
          </a:p>
          <a:p>
            <a:r>
              <a:rPr lang="pt-BR" sz="1200" dirty="0"/>
              <a:t>Infectologia – Adulto e Pediátrico;</a:t>
            </a:r>
          </a:p>
          <a:p>
            <a:r>
              <a:rPr lang="pt-BR" sz="1200" dirty="0"/>
              <a:t>Mastologia;</a:t>
            </a:r>
          </a:p>
          <a:p>
            <a:endParaRPr lang="pt-BR" sz="120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EF2CEE1-4B33-3DA6-4B79-A48310E40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899" y="1556218"/>
            <a:ext cx="3886200" cy="4486274"/>
          </a:xfrm>
        </p:spPr>
        <p:txBody>
          <a:bodyPr>
            <a:normAutofit lnSpcReduction="10000"/>
          </a:bodyPr>
          <a:lstStyle/>
          <a:p>
            <a:r>
              <a:rPr lang="pt-BR" sz="1200" dirty="0"/>
              <a:t>Nefrologia – Adulto e Pediátrico;</a:t>
            </a:r>
          </a:p>
          <a:p>
            <a:r>
              <a:rPr lang="pt-BR" sz="1200" dirty="0"/>
              <a:t>Neurocirurgia – Adulto e Pediátrico;</a:t>
            </a:r>
          </a:p>
          <a:p>
            <a:r>
              <a:rPr lang="pt-BR" sz="1200" dirty="0"/>
              <a:t>Neurologia – Adulto e Pediátrico;</a:t>
            </a:r>
          </a:p>
          <a:p>
            <a:r>
              <a:rPr lang="pt-BR" sz="1200" dirty="0"/>
              <a:t>Obstetrícia Alto Risco;</a:t>
            </a:r>
          </a:p>
          <a:p>
            <a:r>
              <a:rPr lang="pt-BR" sz="1200" dirty="0"/>
              <a:t>Odontologia Hospitalar;</a:t>
            </a:r>
          </a:p>
          <a:p>
            <a:r>
              <a:rPr lang="pt-BR" sz="1200" dirty="0"/>
              <a:t>Oftalmologia – Adulto e Pediátrico;</a:t>
            </a:r>
          </a:p>
          <a:p>
            <a:r>
              <a:rPr lang="pt-BR" sz="1200" dirty="0"/>
              <a:t>Oncologia – Adulto e Pediátrico;</a:t>
            </a:r>
          </a:p>
          <a:p>
            <a:r>
              <a:rPr lang="pt-BR" sz="1200" dirty="0"/>
              <a:t>Ortopedia – Adulto e Pediátrico;</a:t>
            </a:r>
          </a:p>
          <a:p>
            <a:r>
              <a:rPr lang="pt-BR" sz="1200" dirty="0"/>
              <a:t>Ortopedia – Órtese e Prótese;</a:t>
            </a:r>
          </a:p>
          <a:p>
            <a:r>
              <a:rPr lang="pt-BR" sz="1200" dirty="0"/>
              <a:t>Otorrinolaringologia – Adulto e Pediátrico;</a:t>
            </a:r>
          </a:p>
          <a:p>
            <a:r>
              <a:rPr lang="pt-BR" sz="1200" dirty="0"/>
              <a:t>Pediatria – Alto Risco;</a:t>
            </a:r>
          </a:p>
          <a:p>
            <a:r>
              <a:rPr lang="pt-BR" sz="1200" dirty="0"/>
              <a:t>Pneumologia – Adulto e Pediátrico;</a:t>
            </a:r>
          </a:p>
          <a:p>
            <a:r>
              <a:rPr lang="pt-BR" sz="1200" dirty="0"/>
              <a:t>Psiquiatria;</a:t>
            </a:r>
          </a:p>
          <a:p>
            <a:r>
              <a:rPr lang="pt-BR" sz="1200" dirty="0"/>
              <a:t>Reumatologia – Adulto e Pediátrico;</a:t>
            </a:r>
          </a:p>
          <a:p>
            <a:r>
              <a:rPr lang="pt-BR" sz="1200" dirty="0"/>
              <a:t>Reabilitação Física;</a:t>
            </a:r>
          </a:p>
          <a:p>
            <a:r>
              <a:rPr lang="pt-BR" sz="1200" dirty="0"/>
              <a:t>Urologia – Adulto e Pediátrico;</a:t>
            </a:r>
          </a:p>
          <a:p>
            <a:endParaRPr lang="pt-BR" sz="8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5CD865-760A-6634-1485-1191784901C1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46698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2DFA1-583F-82C2-01C3-B3725D0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058D168-7B2C-D446-CBC8-BE4C6BB3A0C2}"/>
              </a:ext>
            </a:extLst>
          </p:cNvPr>
          <p:cNvSpPr txBox="1"/>
          <p:nvPr/>
        </p:nvSpPr>
        <p:spPr>
          <a:xfrm>
            <a:off x="-206187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CB866E3-2E68-3D21-B20D-DC5F5AC0F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2000" dirty="0">
                <a:solidFill>
                  <a:prstClr val="black"/>
                </a:solidFill>
                <a:latin typeface="+mn-lt"/>
              </a:rPr>
              <a:t>CONSULTAS ESPECIALIZADAS ATENDIDAS NO MUNICÍPIO</a:t>
            </a:r>
            <a:endParaRPr lang="pt-BR" sz="2000" dirty="0">
              <a:latin typeface="+mn-lt"/>
            </a:endParaRP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219217-DF5A-EE60-D993-11FB52C42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43" y="1749748"/>
            <a:ext cx="5377514" cy="4351338"/>
          </a:xfrm>
        </p:spPr>
        <p:txBody>
          <a:bodyPr>
            <a:normAutofit/>
          </a:bodyPr>
          <a:lstStyle/>
          <a:p>
            <a:r>
              <a:rPr lang="pt-BR" sz="1800" dirty="0"/>
              <a:t>Anestesiologia</a:t>
            </a:r>
          </a:p>
          <a:p>
            <a:r>
              <a:rPr lang="pt-BR" sz="1800" dirty="0"/>
              <a:t>Cirurgia Geral</a:t>
            </a:r>
          </a:p>
          <a:p>
            <a:r>
              <a:rPr lang="pt-BR" sz="1800" dirty="0"/>
              <a:t>Cirurgia Vascular</a:t>
            </a:r>
          </a:p>
          <a:p>
            <a:r>
              <a:rPr lang="pt-BR" sz="1800" dirty="0"/>
              <a:t>Endocrinologia</a:t>
            </a:r>
          </a:p>
          <a:p>
            <a:r>
              <a:rPr lang="pt-BR" sz="1800" dirty="0"/>
              <a:t>Gastroenterologia</a:t>
            </a:r>
          </a:p>
          <a:p>
            <a:r>
              <a:rPr lang="pt-BR" sz="1800" dirty="0"/>
              <a:t>Nutricionista</a:t>
            </a:r>
          </a:p>
          <a:p>
            <a:r>
              <a:rPr lang="pt-BR" sz="1800" dirty="0"/>
              <a:t>Oftalmologia – Adulto e Pediátrico</a:t>
            </a:r>
          </a:p>
          <a:p>
            <a:r>
              <a:rPr lang="pt-BR" sz="1800" dirty="0"/>
              <a:t>Ortopedia</a:t>
            </a:r>
          </a:p>
          <a:p>
            <a:r>
              <a:rPr lang="pt-BR" sz="1800" dirty="0"/>
              <a:t>Psiquiatria</a:t>
            </a:r>
          </a:p>
          <a:p>
            <a:r>
              <a:rPr lang="pt-BR" sz="1800" dirty="0"/>
              <a:t>Psicólogo</a:t>
            </a:r>
          </a:p>
          <a:p>
            <a:endParaRPr lang="pt-BR" sz="2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B23957-9E0A-9E28-A01A-BA343005B771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397803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BD818-A06F-3D67-3333-F0BB9344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7B92759-76C3-00D5-42E4-117024C82769}"/>
              </a:ext>
            </a:extLst>
          </p:cNvPr>
          <p:cNvSpPr txBox="1"/>
          <p:nvPr/>
        </p:nvSpPr>
        <p:spPr>
          <a:xfrm>
            <a:off x="-206187" y="64383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18E1D4D-0C92-845E-23B5-ABE01155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6"/>
            <a:ext cx="9143998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solidFill>
                  <a:prstClr val="black"/>
                </a:solidFill>
                <a:latin typeface="+mn-lt"/>
              </a:rPr>
              <a:t>AGENDAMENTO DE EXAMES</a:t>
            </a:r>
            <a:endParaRPr lang="pt-BR" sz="2800" dirty="0">
              <a:latin typeface="+mn-lt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C98789-1615-F233-7C26-84F5EE600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8039" y="1832075"/>
            <a:ext cx="3886200" cy="4351338"/>
          </a:xfrm>
        </p:spPr>
        <p:txBody>
          <a:bodyPr>
            <a:normAutofit fontScale="55000" lnSpcReduction="20000"/>
          </a:bodyPr>
          <a:lstStyle/>
          <a:p>
            <a:r>
              <a:rPr lang="pt-BR" dirty="0" err="1"/>
              <a:t>Angiorressonância</a:t>
            </a:r>
            <a:endParaRPr lang="pt-BR" dirty="0"/>
          </a:p>
          <a:p>
            <a:r>
              <a:rPr lang="pt-BR" dirty="0"/>
              <a:t>Angiotomografia</a:t>
            </a:r>
          </a:p>
          <a:p>
            <a:r>
              <a:rPr lang="pt-BR" dirty="0"/>
              <a:t>Audiometria</a:t>
            </a:r>
          </a:p>
          <a:p>
            <a:r>
              <a:rPr lang="pt-BR" dirty="0"/>
              <a:t>Densitometria</a:t>
            </a:r>
          </a:p>
          <a:p>
            <a:r>
              <a:rPr lang="pt-BR" dirty="0"/>
              <a:t>Cintilografia</a:t>
            </a:r>
          </a:p>
          <a:p>
            <a:r>
              <a:rPr lang="pt-BR" dirty="0"/>
              <a:t>Colonoscopia</a:t>
            </a:r>
          </a:p>
          <a:p>
            <a:r>
              <a:rPr lang="pt-BR" dirty="0"/>
              <a:t>Endoscopia</a:t>
            </a:r>
          </a:p>
          <a:p>
            <a:r>
              <a:rPr lang="pt-BR" dirty="0"/>
              <a:t>Ecocardiograma</a:t>
            </a:r>
          </a:p>
          <a:p>
            <a:r>
              <a:rPr lang="pt-BR" dirty="0"/>
              <a:t>Ecodoppler</a:t>
            </a:r>
          </a:p>
          <a:p>
            <a:r>
              <a:rPr lang="pt-BR" dirty="0"/>
              <a:t>Eletroencefalograma</a:t>
            </a:r>
          </a:p>
          <a:p>
            <a:r>
              <a:rPr lang="pt-BR" dirty="0"/>
              <a:t>Eletroneuromiografia</a:t>
            </a:r>
          </a:p>
          <a:p>
            <a:r>
              <a:rPr lang="pt-BR" dirty="0" err="1"/>
              <a:t>Holter</a:t>
            </a:r>
            <a:r>
              <a:rPr lang="pt-BR" dirty="0"/>
              <a:t> 24 horas</a:t>
            </a:r>
          </a:p>
          <a:p>
            <a:r>
              <a:rPr lang="pt-BR" dirty="0" err="1"/>
              <a:t>Impedanciometria</a:t>
            </a:r>
            <a:endParaRPr lang="pt-BR" dirty="0"/>
          </a:p>
          <a:p>
            <a:r>
              <a:rPr lang="pt-BR" dirty="0"/>
              <a:t>Mamografia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E82388B-EDEA-7C07-7E69-A92AB99C42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Mapa 24 horas</a:t>
            </a:r>
          </a:p>
          <a:p>
            <a:r>
              <a:rPr lang="pt-BR" dirty="0"/>
              <a:t>PAAF – Biópsia de </a:t>
            </a:r>
            <a:r>
              <a:rPr lang="pt-BR" dirty="0" err="1"/>
              <a:t>Tireóide</a:t>
            </a:r>
            <a:endParaRPr lang="pt-BR" dirty="0"/>
          </a:p>
          <a:p>
            <a:r>
              <a:rPr lang="pt-BR" dirty="0"/>
              <a:t>Radiologia com laudo</a:t>
            </a:r>
          </a:p>
          <a:p>
            <a:r>
              <a:rPr lang="pt-BR" dirty="0"/>
              <a:t>Ressonância Magnética</a:t>
            </a:r>
          </a:p>
          <a:p>
            <a:r>
              <a:rPr lang="pt-BR" dirty="0"/>
              <a:t>Teste de Esforço</a:t>
            </a:r>
          </a:p>
          <a:p>
            <a:r>
              <a:rPr lang="pt-BR" dirty="0"/>
              <a:t>Tomografia Computadorizada</a:t>
            </a:r>
          </a:p>
          <a:p>
            <a:r>
              <a:rPr lang="pt-BR" dirty="0"/>
              <a:t>Ultrassonografia Obstétrica</a:t>
            </a:r>
          </a:p>
          <a:p>
            <a:r>
              <a:rPr lang="pt-BR" dirty="0"/>
              <a:t>Ultrassonografia geral</a:t>
            </a:r>
          </a:p>
          <a:p>
            <a:r>
              <a:rPr lang="pt-BR" dirty="0"/>
              <a:t>Retossigmoidoscopia</a:t>
            </a:r>
          </a:p>
          <a:p>
            <a:r>
              <a:rPr lang="pt-BR" dirty="0"/>
              <a:t>Teste Urodinâmico</a:t>
            </a:r>
          </a:p>
          <a:p>
            <a:r>
              <a:rPr lang="pt-BR" dirty="0"/>
              <a:t>Polissonografia</a:t>
            </a:r>
          </a:p>
          <a:p>
            <a:r>
              <a:rPr lang="pt-BR" dirty="0" err="1"/>
              <a:t>Videolaringoscopia</a:t>
            </a:r>
            <a:endParaRPr lang="pt-BR" dirty="0"/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FFC68A0-E4F7-874C-AF84-F198CF3E2ECF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347738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3725-FE6A-2F7B-7F85-33907F94B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526A9ED-F560-F924-C1C1-4C4359BDA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92251"/>
              </p:ext>
            </p:extLst>
          </p:nvPr>
        </p:nvGraphicFramePr>
        <p:xfrm>
          <a:off x="1585527" y="1431421"/>
          <a:ext cx="5972945" cy="1877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972945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10147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TOTAL DE EXAMES AGENDADOS NO PERÍODO </a:t>
                      </a:r>
                    </a:p>
                    <a:p>
                      <a:pPr algn="ctr"/>
                      <a:endParaRPr lang="pt-BR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862814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highlight>
                            <a:srgbClr val="FFFF00"/>
                          </a:highlight>
                        </a:rPr>
                        <a:t>4.223 exames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5913C75-276A-110A-2C48-83F46B71F28E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7EA063F-6BEE-ADAC-11AB-367EEFCED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752126"/>
              </p:ext>
            </p:extLst>
          </p:nvPr>
        </p:nvGraphicFramePr>
        <p:xfrm>
          <a:off x="1585527" y="3889804"/>
          <a:ext cx="5972945" cy="1877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972945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10147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TOTAL DE EXAMES AGENDADOS EM 2025</a:t>
                      </a:r>
                    </a:p>
                    <a:p>
                      <a:pPr algn="ctr"/>
                      <a:endParaRPr lang="pt-BR" sz="1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862814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highlight>
                            <a:srgbClr val="FFFF00"/>
                          </a:highlight>
                        </a:rPr>
                        <a:t>13.436 EXAMES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222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6CF0-4111-F18F-C055-AF97ED956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D6E7317-BA33-8382-E41D-DBFC5E5B0E4A}"/>
              </a:ext>
            </a:extLst>
          </p:cNvPr>
          <p:cNvSpPr txBox="1"/>
          <p:nvPr/>
        </p:nvSpPr>
        <p:spPr>
          <a:xfrm>
            <a:off x="0" y="871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TOTAL DE AGENDAMENTOS NO PERÍODO ENTRE </a:t>
            </a:r>
          </a:p>
          <a:p>
            <a:pPr algn="ctr"/>
            <a:r>
              <a:rPr lang="pt-BR" dirty="0"/>
              <a:t>CONSULTAS E EXAMES ESPECIALIZADOS</a:t>
            </a:r>
          </a:p>
          <a:p>
            <a:pPr algn="ctr"/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64A697A-878F-6C9A-2279-C8514D297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55538"/>
              </p:ext>
            </p:extLst>
          </p:nvPr>
        </p:nvGraphicFramePr>
        <p:xfrm>
          <a:off x="2047876" y="1998138"/>
          <a:ext cx="5048247" cy="6584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48247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658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/>
                        <a:t>AGENDAMENTOS:</a:t>
                      </a:r>
                      <a:r>
                        <a:rPr lang="pt-BR" sz="2800" dirty="0"/>
                        <a:t> </a:t>
                      </a:r>
                      <a:r>
                        <a:rPr lang="pt-BR" sz="2000" dirty="0">
                          <a:highlight>
                            <a:srgbClr val="FFFF00"/>
                          </a:highlight>
                        </a:rPr>
                        <a:t>8.862</a:t>
                      </a:r>
                      <a:endParaRPr lang="pt-BR" sz="2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FB5BFDA-7BA8-B464-1E79-48DA77127C29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D0C459C-A1AB-0FAB-C322-88FEBECFA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047949"/>
              </p:ext>
            </p:extLst>
          </p:nvPr>
        </p:nvGraphicFramePr>
        <p:xfrm>
          <a:off x="2047876" y="4336534"/>
          <a:ext cx="5048246" cy="105380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48246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1053801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highlight>
                            <a:srgbClr val="FFFF00"/>
                          </a:highlight>
                          <a:latin typeface="+mn-lt"/>
                        </a:rPr>
                        <a:t>28.398 AGENDAMENTOS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D753F0C4-1D13-895E-A3F9-9147990D9F58}"/>
              </a:ext>
            </a:extLst>
          </p:cNvPr>
          <p:cNvSpPr txBox="1"/>
          <p:nvPr/>
        </p:nvSpPr>
        <p:spPr>
          <a:xfrm>
            <a:off x="-1" y="3429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Total de agendamentos de consultas e exames especializados em 2025:</a:t>
            </a:r>
          </a:p>
          <a:p>
            <a:pPr algn="ctr"/>
            <a:endParaRPr lang="pt-BR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599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9857-DFDD-47FA-AD21-32084344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6C09F2A-0BE0-63F9-8677-63B809360E7B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4DB235-CB12-86F6-8DE8-4667646F2C65}"/>
              </a:ext>
            </a:extLst>
          </p:cNvPr>
          <p:cNvSpPr txBox="1"/>
          <p:nvPr/>
        </p:nvSpPr>
        <p:spPr>
          <a:xfrm>
            <a:off x="0" y="16180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ATENDIMENTOS REALIZADOS NO BALCÃO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279115E-4459-CDF3-445B-4720B24D4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11607"/>
              </p:ext>
            </p:extLst>
          </p:nvPr>
        </p:nvGraphicFramePr>
        <p:xfrm>
          <a:off x="2047876" y="2190632"/>
          <a:ext cx="5048248" cy="6391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48248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63919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ATENDIMENTOS INDIVIDUAIS </a:t>
                      </a:r>
                      <a:r>
                        <a:rPr lang="pt-BR" sz="2000" dirty="0">
                          <a:highlight>
                            <a:srgbClr val="FFFF00"/>
                          </a:highlight>
                        </a:rPr>
                        <a:t>19.180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47D156E8-D880-4FD2-96DD-8257F5D53354}"/>
              </a:ext>
            </a:extLst>
          </p:cNvPr>
          <p:cNvSpPr txBox="1"/>
          <p:nvPr/>
        </p:nvSpPr>
        <p:spPr>
          <a:xfrm>
            <a:off x="0" y="371479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ATENDIMENTOS REALIZADOS NO BALCÃO </a:t>
            </a:r>
            <a:r>
              <a:rPr lang="pt-BR" b="1" dirty="0"/>
              <a:t>EM 2.025</a:t>
            </a:r>
            <a:endParaRPr lang="pt-BR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76291FB-834B-F0AD-2706-927E9AF66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116237"/>
              </p:ext>
            </p:extLst>
          </p:nvPr>
        </p:nvGraphicFramePr>
        <p:xfrm>
          <a:off x="2047876" y="4287334"/>
          <a:ext cx="5048248" cy="6391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48248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</a:tblGrid>
              <a:tr h="63919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ATENDIMENTOS INDIVIDUAIS </a:t>
                      </a:r>
                      <a:r>
                        <a:rPr lang="pt-BR" sz="2000" dirty="0">
                          <a:highlight>
                            <a:srgbClr val="FFFF00"/>
                          </a:highlight>
                        </a:rPr>
                        <a:t>58.335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686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A7B44-8D20-33DC-C2EB-9AA1F1CBA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726E2EC-CA6F-82F7-71D0-0082110E0195}"/>
              </a:ext>
            </a:extLst>
          </p:cNvPr>
          <p:cNvSpPr txBox="1"/>
          <p:nvPr/>
        </p:nvSpPr>
        <p:spPr>
          <a:xfrm>
            <a:off x="0" y="7391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</a:rPr>
              <a:t>TRANSPORTE DE PACIENTES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7C41883-8883-C4FC-BDDF-8DF4464EC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56562"/>
              </p:ext>
            </p:extLst>
          </p:nvPr>
        </p:nvGraphicFramePr>
        <p:xfrm>
          <a:off x="1896177" y="1459804"/>
          <a:ext cx="5351646" cy="465906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75823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2675823">
                  <a:extLst>
                    <a:ext uri="{9D8B030D-6E8A-4147-A177-3AD203B41FA5}">
                      <a16:colId xmlns:a16="http://schemas.microsoft.com/office/drawing/2014/main" val="767653427"/>
                    </a:ext>
                  </a:extLst>
                </a:gridCol>
              </a:tblGrid>
              <a:tr h="439829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ARAPOTI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403828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CASTRO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385483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CURITIBA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403411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CAMPO LARGO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0055772"/>
                  </a:ext>
                </a:extLst>
              </a:tr>
              <a:tr h="411961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COLOMBO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2633243"/>
                  </a:ext>
                </a:extLst>
              </a:tr>
              <a:tr h="456642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GUARAPUAVA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116636"/>
                  </a:ext>
                </a:extLst>
              </a:tr>
              <a:tr h="40397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LONDRINA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5491837"/>
                  </a:ext>
                </a:extLst>
              </a:tr>
              <a:tr h="466164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PONTA GROSSA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/>
                      <a:endParaRPr lang="pt-BR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13277601"/>
                  </a:ext>
                </a:extLst>
              </a:tr>
              <a:tr h="639049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TOTAL: </a:t>
                      </a:r>
                    </a:p>
                    <a:p>
                      <a:pPr algn="ctr"/>
                      <a:r>
                        <a:rPr lang="pt-BR" sz="2000" b="1" dirty="0">
                          <a:highlight>
                            <a:srgbClr val="FFFF00"/>
                          </a:highlight>
                        </a:rPr>
                        <a:t>1.086 VIAGENS</a:t>
                      </a:r>
                    </a:p>
                    <a:p>
                      <a:pPr algn="ctr"/>
                      <a:r>
                        <a:rPr lang="pt-BR" sz="2000" b="1" dirty="0">
                          <a:highlight>
                            <a:srgbClr val="FFFF00"/>
                          </a:highlight>
                        </a:rPr>
                        <a:t>9.263 PACIENTES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highlight>
                            <a:srgbClr val="FFFF00"/>
                          </a:highlight>
                        </a:rPr>
                        <a:t>TOTAL EM 2.025</a:t>
                      </a:r>
                    </a:p>
                    <a:p>
                      <a:pPr algn="ctr"/>
                      <a:r>
                        <a:rPr lang="pt-BR" sz="2000" b="1" dirty="0"/>
                        <a:t> </a:t>
                      </a:r>
                      <a:r>
                        <a:rPr lang="pt-BR" sz="2000" b="1" dirty="0">
                          <a:highlight>
                            <a:srgbClr val="FFFF00"/>
                          </a:highlight>
                        </a:rPr>
                        <a:t>3.301 VIAGENS</a:t>
                      </a:r>
                    </a:p>
                    <a:p>
                      <a:pPr algn="ctr"/>
                      <a:r>
                        <a:rPr lang="pt-BR" sz="2000" b="1" dirty="0">
                          <a:highlight>
                            <a:srgbClr val="FFFF00"/>
                          </a:highlight>
                        </a:rPr>
                        <a:t> 27.442 PACIENTES</a:t>
                      </a:r>
                    </a:p>
                    <a:p>
                      <a:pPr algn="ctr"/>
                      <a:endParaRPr lang="pt-BR" sz="2000" b="1" dirty="0"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45408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85C083D-4F43-5932-7A26-1BD5A0BB992B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TFD – TRATAMENTO FORA DO DOMICÍLIO</a:t>
            </a:r>
          </a:p>
        </p:txBody>
      </p:sp>
    </p:spTree>
    <p:extLst>
      <p:ext uri="{BB962C8B-B14F-4D97-AF65-F5344CB8AC3E}">
        <p14:creationId xmlns:p14="http://schemas.microsoft.com/office/powerpoint/2010/main" val="2064359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BA57-1283-C9CA-CE2A-9184FA630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831DEC-94A7-F915-C8F5-2B581258BEBE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VIGILÂNCIA EM SAÚDE</a:t>
            </a:r>
          </a:p>
        </p:txBody>
      </p:sp>
    </p:spTree>
    <p:extLst>
      <p:ext uri="{BB962C8B-B14F-4D97-AF65-F5344CB8AC3E}">
        <p14:creationId xmlns:p14="http://schemas.microsoft.com/office/powerpoint/2010/main" val="81189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A89C-654E-551B-BDB5-5F36FDAA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EEE20B9-0FA8-2590-AE82-FCED82505993}"/>
              </a:ext>
            </a:extLst>
          </p:cNvPr>
          <p:cNvSpPr txBox="1">
            <a:spLocks/>
          </p:cNvSpPr>
          <p:nvPr/>
        </p:nvSpPr>
        <p:spPr>
          <a:xfrm>
            <a:off x="482667" y="479984"/>
            <a:ext cx="8178666" cy="6053959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DADOS DE IDENTIFICAÇÃO</a:t>
            </a:r>
            <a:r>
              <a:rPr lang="pt-BR" sz="1292" dirty="0">
                <a:solidFill>
                  <a:schemeClr val="tx1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UF:</a:t>
            </a:r>
            <a:r>
              <a:rPr lang="pt-BR" sz="1292" dirty="0">
                <a:solidFill>
                  <a:schemeClr val="tx1"/>
                </a:solidFill>
              </a:rPr>
              <a:t> PR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Quadrimestre a que se refere o relatório: </a:t>
            </a:r>
            <a:r>
              <a:rPr lang="pt-BR" sz="1292" dirty="0">
                <a:solidFill>
                  <a:schemeClr val="tx1"/>
                </a:solidFill>
              </a:rPr>
              <a:t>3º quadrimestre de 2.025 e totais do ano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SECRETARIA DE SAÚDE</a:t>
            </a:r>
            <a:endParaRPr lang="pt-BR" sz="1292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Razão Social da Secretaria de Saúde: </a:t>
            </a:r>
            <a:r>
              <a:rPr lang="pt-BR" sz="1292" dirty="0">
                <a:solidFill>
                  <a:schemeClr val="tx1"/>
                </a:solidFill>
              </a:rPr>
              <a:t>Secretaria Municipal de Saúde – SEMUS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CNPJ:</a:t>
            </a:r>
            <a:r>
              <a:rPr lang="pt-BR" sz="1292" dirty="0">
                <a:solidFill>
                  <a:schemeClr val="tx1"/>
                </a:solidFill>
              </a:rPr>
              <a:t> 10.952.292.0001-16 </a:t>
            </a:r>
            <a:r>
              <a:rPr lang="pt-BR" sz="1292" b="1" dirty="0">
                <a:solidFill>
                  <a:schemeClr val="tx1"/>
                </a:solidFill>
              </a:rPr>
              <a:t>(Fundo Municipal de Saúde)</a:t>
            </a:r>
            <a:endParaRPr lang="pt-BR" sz="1292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Endereço da Secretaria de Saúde: </a:t>
            </a:r>
            <a:r>
              <a:rPr lang="pt-BR" sz="1292" dirty="0">
                <a:solidFill>
                  <a:schemeClr val="tx1"/>
                </a:solidFill>
              </a:rPr>
              <a:t>Rua Rocha Pombo esquina com Rua João Perneta nº101, </a:t>
            </a:r>
          </a:p>
          <a:p>
            <a:pPr marL="0" indent="0" algn="ctr">
              <a:buNone/>
            </a:pPr>
            <a:r>
              <a:rPr lang="pt-BR" sz="1292" dirty="0">
                <a:solidFill>
                  <a:schemeClr val="tx1"/>
                </a:solidFill>
              </a:rPr>
              <a:t>Cidade Alta – Jaguariaíva-PR 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Telefone: </a:t>
            </a:r>
            <a:r>
              <a:rPr lang="pt-BR" sz="1292" dirty="0">
                <a:solidFill>
                  <a:schemeClr val="tx1"/>
                </a:solidFill>
              </a:rPr>
              <a:t>(43) 3535-9450                                            </a:t>
            </a:r>
            <a:r>
              <a:rPr lang="pt-BR" sz="1292" b="1" dirty="0">
                <a:solidFill>
                  <a:schemeClr val="tx1"/>
                </a:solidFill>
              </a:rPr>
              <a:t>CEP:</a:t>
            </a:r>
            <a:r>
              <a:rPr lang="pt-BR" sz="1292" dirty="0">
                <a:solidFill>
                  <a:schemeClr val="tx1"/>
                </a:solidFill>
              </a:rPr>
              <a:t> 84200-000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E-MAIL: </a:t>
            </a:r>
            <a:r>
              <a:rPr lang="pt-BR" sz="1292" u="sng" dirty="0">
                <a:solidFill>
                  <a:schemeClr val="tx1"/>
                </a:solidFill>
                <a:hlinkClick r:id="rId2"/>
              </a:rPr>
              <a:t>saudejaguariaiva@gmail.com</a:t>
            </a:r>
            <a:r>
              <a:rPr lang="pt-BR" sz="1292" dirty="0">
                <a:solidFill>
                  <a:schemeClr val="tx1"/>
                </a:solidFill>
              </a:rPr>
              <a:t> /</a:t>
            </a:r>
            <a:r>
              <a:rPr lang="pt-BR" sz="1292" u="sng" dirty="0">
                <a:solidFill>
                  <a:srgbClr val="00B0F0"/>
                </a:solidFill>
              </a:rPr>
              <a:t>semus@jaguariaiva.pr.gov.br</a:t>
            </a:r>
            <a:r>
              <a:rPr lang="pt-BR" sz="1292" dirty="0">
                <a:solidFill>
                  <a:srgbClr val="00B0F0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Site da Secretaria:</a:t>
            </a:r>
            <a:r>
              <a:rPr lang="pt-BR" sz="1292" dirty="0">
                <a:solidFill>
                  <a:schemeClr val="tx1"/>
                </a:solidFill>
              </a:rPr>
              <a:t> </a:t>
            </a:r>
            <a:r>
              <a:rPr lang="pt-BR" sz="1292" u="sng" dirty="0">
                <a:solidFill>
                  <a:schemeClr val="tx1"/>
                </a:solidFill>
                <a:hlinkClick r:id="rId3"/>
              </a:rPr>
              <a:t>http://www.jaguariaiva.pr.gov.br/saude</a:t>
            </a:r>
            <a:endParaRPr lang="pt-BR" sz="1292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PLANO DE SAÚDE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A Secretaria de Saúde tem Plano de Saúde: </a:t>
            </a:r>
            <a:r>
              <a:rPr lang="pt-BR" sz="1292" dirty="0">
                <a:solidFill>
                  <a:schemeClr val="tx1"/>
                </a:solidFill>
              </a:rPr>
              <a:t>SIM      </a:t>
            </a:r>
            <a:r>
              <a:rPr lang="pt-BR" sz="1292" b="1" dirty="0">
                <a:solidFill>
                  <a:schemeClr val="tx1"/>
                </a:solidFill>
              </a:rPr>
              <a:t>Status: </a:t>
            </a:r>
            <a:r>
              <a:rPr lang="pt-BR" sz="1292" dirty="0">
                <a:solidFill>
                  <a:schemeClr val="tx1"/>
                </a:solidFill>
              </a:rPr>
              <a:t>APROVADO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Período a que se refere o Plano de Saúde: </a:t>
            </a:r>
            <a:r>
              <a:rPr lang="pt-BR" sz="1292" dirty="0">
                <a:solidFill>
                  <a:schemeClr val="tx1"/>
                </a:solidFill>
              </a:rPr>
              <a:t>2.026 - 2.029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Aprovação no Conselho de Saúde: </a:t>
            </a:r>
            <a:r>
              <a:rPr lang="pt-BR" sz="1292" dirty="0">
                <a:solidFill>
                  <a:schemeClr val="tx1"/>
                </a:solidFill>
              </a:rPr>
              <a:t>Resolução nº 09/2025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SECRETÁRIA DE SAÚDE </a:t>
            </a:r>
            <a:endParaRPr lang="pt-BR" sz="1292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Nome: </a:t>
            </a:r>
            <a:r>
              <a:rPr lang="pt-BR" sz="1292" dirty="0">
                <a:solidFill>
                  <a:schemeClr val="tx1"/>
                </a:solidFill>
              </a:rPr>
              <a:t>Marlus Barbosa Pereira</a:t>
            </a:r>
          </a:p>
          <a:p>
            <a:pPr marL="0" indent="0" algn="ctr">
              <a:buNone/>
            </a:pPr>
            <a:r>
              <a:rPr lang="pt-BR" sz="1292" b="1" dirty="0">
                <a:solidFill>
                  <a:schemeClr val="tx1"/>
                </a:solidFill>
              </a:rPr>
              <a:t>Data da posse: </a:t>
            </a:r>
            <a:r>
              <a:rPr lang="pt-BR" sz="1292" dirty="0">
                <a:solidFill>
                  <a:schemeClr val="tx1"/>
                </a:solidFill>
              </a:rPr>
              <a:t>Decreto nº 037/2025 de 13 de janeiro de 2.025.</a:t>
            </a:r>
          </a:p>
        </p:txBody>
      </p:sp>
    </p:spTree>
    <p:extLst>
      <p:ext uri="{BB962C8B-B14F-4D97-AF65-F5344CB8AC3E}">
        <p14:creationId xmlns:p14="http://schemas.microsoft.com/office/powerpoint/2010/main" val="2417042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F4F07F-F7D1-68C6-97B5-03255C00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em Saúde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1B9509-4674-AEFA-1070-30C7B1AD3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7362"/>
            <a:ext cx="7886700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400" dirty="0"/>
              <a:t>Atendimento ao Público</a:t>
            </a:r>
          </a:p>
          <a:p>
            <a:pPr marL="0" indent="0" algn="ctr">
              <a:buNone/>
            </a:pPr>
            <a:r>
              <a:rPr lang="pt-BR" sz="2400" dirty="0"/>
              <a:t>Emissão de Cartão Nacional do SUS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endParaRPr lang="pt-BR" sz="24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75A26E1-6B23-A351-7C89-350A3BEC9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867006"/>
              </p:ext>
            </p:extLst>
          </p:nvPr>
        </p:nvGraphicFramePr>
        <p:xfrm>
          <a:off x="1031508" y="2832118"/>
          <a:ext cx="7080984" cy="248591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0328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360328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2360328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491719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498549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2.603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498549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1ª 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498549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2ª 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3630249"/>
                  </a:ext>
                </a:extLst>
              </a:tr>
              <a:tr h="498549"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Cadastro 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2.593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01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6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C1406-CA83-D534-A9B8-7213AA83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0B4D248-7C33-E188-B9E0-64CDF189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082"/>
          </a:xfrm>
        </p:spPr>
        <p:txBody>
          <a:bodyPr/>
          <a:lstStyle/>
          <a:p>
            <a:pPr algn="ctr"/>
            <a:r>
              <a:rPr lang="pt-BR" b="1" dirty="0"/>
              <a:t>VIGILÂNCIA SANITÁRIA</a:t>
            </a:r>
          </a:p>
        </p:txBody>
      </p:sp>
      <p:pic>
        <p:nvPicPr>
          <p:cNvPr id="2" name="Picture 4" descr="A importância das Ações de Vigilância Sanitária nos Serviços Odontológicos  - Blog Biossegurança | Cristófoli">
            <a:extLst>
              <a:ext uri="{FF2B5EF4-FFF2-40B4-BE49-F238E27FC236}">
                <a16:creationId xmlns:a16="http://schemas.microsoft.com/office/drawing/2014/main" id="{1896FE31-E387-437A-5FB7-B87A325B2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 r="62338"/>
          <a:stretch/>
        </p:blipFill>
        <p:spPr bwMode="auto">
          <a:xfrm>
            <a:off x="0" y="0"/>
            <a:ext cx="1138771" cy="18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7595BCA-9013-F311-24EA-A368DC2A7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443700"/>
              </p:ext>
            </p:extLst>
          </p:nvPr>
        </p:nvGraphicFramePr>
        <p:xfrm>
          <a:off x="725020" y="1583716"/>
          <a:ext cx="7693960" cy="449931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694003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800604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1199353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349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Ações de Rotina</a:t>
                      </a:r>
                      <a:endParaRPr lang="pt-B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3º 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Inspeções Sanitárias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Liberação de licenças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Cadastro de Empresas na VISA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1.418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30249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Baixas de Empresas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1426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Declaração de Dispensa de Licença Sanitária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4822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Processo Administrativo Sanitário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475006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Reclamações  e denúncias – Vigilância Sanitária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986756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Inspeções devido à reclamações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41759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Análise de Projeto Arquitetônico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194985"/>
                  </a:ext>
                </a:extLst>
              </a:tr>
              <a:tr h="353933">
                <a:tc>
                  <a:txBody>
                    <a:bodyPr/>
                    <a:lstStyle/>
                    <a:p>
                      <a:r>
                        <a:rPr lang="pt-BR" sz="1600" dirty="0"/>
                        <a:t>Análise de PGRSS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422257"/>
                  </a:ext>
                </a:extLst>
              </a:tr>
              <a:tr h="610898">
                <a:tc>
                  <a:txBody>
                    <a:bodyPr/>
                    <a:lstStyle/>
                    <a:p>
                      <a:r>
                        <a:rPr lang="pt-BR" sz="1600" dirty="0"/>
                        <a:t>Conferência de Balanços – Mensais e Trimestrais – Farmácias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909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247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B837-A65E-FD96-9F66-C936BFFA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1EB3526-02F1-42F6-6F43-C20D05E1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pic>
        <p:nvPicPr>
          <p:cNvPr id="5" name="Picture 4" descr="Tecnologias de Gestão da Informação Para Vigilância Epidemiológica  Hospitalar - Biblioteca Virtual de Enfermagem - Cofen">
            <a:extLst>
              <a:ext uri="{FF2B5EF4-FFF2-40B4-BE49-F238E27FC236}">
                <a16:creationId xmlns:a16="http://schemas.microsoft.com/office/drawing/2014/main" id="{7B70185E-3A42-C8BA-2346-4EF372CA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68" y="4141750"/>
            <a:ext cx="3415027" cy="227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779C5A3-3F0A-BB2B-D1A8-DD4E982A3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31940"/>
              </p:ext>
            </p:extLst>
          </p:nvPr>
        </p:nvGraphicFramePr>
        <p:xfrm>
          <a:off x="1214387" y="2343707"/>
          <a:ext cx="6715224" cy="217058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38408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238408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2238408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3705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NASCIDOS VIVOS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pt-BR" dirty="0"/>
                        <a:t>Parto Cesáreo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pt-BR" dirty="0"/>
                        <a:t>Parto 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544511">
                <a:tc>
                  <a:txBody>
                    <a:bodyPr/>
                    <a:lstStyle/>
                    <a:p>
                      <a:r>
                        <a:rPr lang="pt-BR" dirty="0"/>
                        <a:t>Óbitos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0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267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EFA3-394C-4BE7-E86D-B05FD22C4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21805B3-7D98-2745-1E4F-E0742D38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pic>
        <p:nvPicPr>
          <p:cNvPr id="7" name="Picture 2" descr="6.200+ Teste De Hiv fotos de stock, imagens e fotos royalty-free - iStock">
            <a:extLst>
              <a:ext uri="{FF2B5EF4-FFF2-40B4-BE49-F238E27FC236}">
                <a16:creationId xmlns:a16="http://schemas.microsoft.com/office/drawing/2014/main" id="{3E12529D-81E2-9250-2729-99585FD5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43" y="758885"/>
            <a:ext cx="1829957" cy="16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3">
            <a:extLst>
              <a:ext uri="{FF2B5EF4-FFF2-40B4-BE49-F238E27FC236}">
                <a16:creationId xmlns:a16="http://schemas.microsoft.com/office/drawing/2014/main" id="{08345C70-53A9-8B5C-A375-B91F6E18BBB3}"/>
              </a:ext>
            </a:extLst>
          </p:cNvPr>
          <p:cNvSpPr txBox="1">
            <a:spLocks/>
          </p:cNvSpPr>
          <p:nvPr/>
        </p:nvSpPr>
        <p:spPr>
          <a:xfrm>
            <a:off x="628649" y="4604218"/>
            <a:ext cx="8039102" cy="1088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endParaRPr lang="pt-BR" sz="35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8BAAB4C-E8C1-94D9-3471-FD1313F11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87710"/>
              </p:ext>
            </p:extLst>
          </p:nvPr>
        </p:nvGraphicFramePr>
        <p:xfrm>
          <a:off x="972903" y="1663367"/>
          <a:ext cx="7350593" cy="353126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50198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811016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2089379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81810">
                <a:tc>
                  <a:txBody>
                    <a:bodyPr/>
                    <a:lstStyle/>
                    <a:p>
                      <a:r>
                        <a:rPr lang="pt-BR" dirty="0"/>
                        <a:t>Nascidos Vivos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589891">
                <a:tc>
                  <a:txBody>
                    <a:bodyPr/>
                    <a:lstStyle/>
                    <a:p>
                      <a:r>
                        <a:rPr lang="pt-BR" dirty="0"/>
                        <a:t>HIV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2.487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589891">
                <a:tc>
                  <a:txBody>
                    <a:bodyPr/>
                    <a:lstStyle/>
                    <a:p>
                      <a:r>
                        <a:rPr lang="pt-BR" dirty="0"/>
                        <a:t>Sífilis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2.616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589891">
                <a:tc>
                  <a:txBody>
                    <a:bodyPr/>
                    <a:lstStyle/>
                    <a:p>
                      <a:r>
                        <a:rPr lang="pt-BR" dirty="0"/>
                        <a:t>Hepatite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2.372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01617"/>
                  </a:ext>
                </a:extLst>
              </a:tr>
              <a:tr h="589891">
                <a:tc>
                  <a:txBody>
                    <a:bodyPr/>
                    <a:lstStyle/>
                    <a:p>
                      <a:r>
                        <a:rPr lang="pt-BR" dirty="0"/>
                        <a:t>Hepatite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1.561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3549684"/>
                  </a:ext>
                </a:extLst>
              </a:tr>
              <a:tr h="589891">
                <a:tc>
                  <a:txBody>
                    <a:bodyPr/>
                    <a:lstStyle/>
                    <a:p>
                      <a:r>
                        <a:rPr lang="pt-BR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3.558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9.036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38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238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7BAF3-A453-AAAB-13D0-599DA13B6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BF4F14-83F5-61F7-05F4-16382358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AD38F3-3E06-6586-FCA4-37D9F87D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652" y="1467353"/>
            <a:ext cx="7122695" cy="676232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pt-BR" dirty="0"/>
              <a:t>Realização de exames preventivo do colo do útero: </a:t>
            </a:r>
          </a:p>
          <a:p>
            <a:pPr lvl="1" indent="-457200">
              <a:buFont typeface="Wingdings" panose="05000000000000000000" pitchFamily="2" charset="2"/>
              <a:buChar char="§"/>
            </a:pPr>
            <a:endParaRPr lang="pt-BR" b="1" dirty="0"/>
          </a:p>
        </p:txBody>
      </p:sp>
      <p:pic>
        <p:nvPicPr>
          <p:cNvPr id="9" name="Picture 4" descr="Exame preventivo de colo de útero - Já fez seu exame este ano?">
            <a:extLst>
              <a:ext uri="{FF2B5EF4-FFF2-40B4-BE49-F238E27FC236}">
                <a16:creationId xmlns:a16="http://schemas.microsoft.com/office/drawing/2014/main" id="{C07215F1-6E25-EB4F-753C-8D21BDD7C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8" t="10345" r="1618" b="7909"/>
          <a:stretch>
            <a:fillRect/>
          </a:stretch>
        </p:blipFill>
        <p:spPr bwMode="auto">
          <a:xfrm>
            <a:off x="7125378" y="809727"/>
            <a:ext cx="2015937" cy="16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4AB2DC9-0A3A-47C2-5341-198C3DAB1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51340"/>
              </p:ext>
            </p:extLst>
          </p:nvPr>
        </p:nvGraphicFramePr>
        <p:xfrm>
          <a:off x="1290916" y="2603500"/>
          <a:ext cx="7122694" cy="211091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791787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042536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1288371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703639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703639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Faixa Etária de 25 a 64 anos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1.615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703639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Fora da Faixa Etária Preconizada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90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CFA08-F9A1-BED3-54FC-B6C50F69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E09A4B8-18B3-AB82-7312-153488C3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7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0BE6D4-0217-A9DA-A87C-46C59EA7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4126"/>
            <a:ext cx="7886700" cy="37024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dirty="0"/>
              <a:t>Atendimento à pacientes da Infectologia: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dirty="0"/>
              <a:t>3º Quadrimestre: 222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dirty="0"/>
              <a:t>2025: 632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r>
              <a:rPr lang="pt-BR" dirty="0"/>
              <a:t>Amostras enviadas ao LACEN para análise: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dirty="0"/>
              <a:t>3º Quadrimestre: 224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dirty="0"/>
              <a:t>2025: 993</a:t>
            </a:r>
          </a:p>
        </p:txBody>
      </p:sp>
      <p:pic>
        <p:nvPicPr>
          <p:cNvPr id="2" name="Picture 2" descr="Conjunto De Pesquisa Médica De Sangue Com Ilustração Isolada Do Vetor De  Desenho Animado. Ilustração do Vetor - Ilustração de biotecnologia, médico:  182801826">
            <a:extLst>
              <a:ext uri="{FF2B5EF4-FFF2-40B4-BE49-F238E27FC236}">
                <a16:creationId xmlns:a16="http://schemas.microsoft.com/office/drawing/2014/main" id="{A2A483A4-F05F-8429-97C6-7B1F4FB92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45266" r="3900" b="9601"/>
          <a:stretch/>
        </p:blipFill>
        <p:spPr bwMode="auto">
          <a:xfrm>
            <a:off x="3783758" y="4063133"/>
            <a:ext cx="3603812" cy="12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njunto De Pesquisa Médica De Sangue Com Ilustração Isolada Do Vetor De  Desenho Animado. Ilustração do Vetor - Ilustração de biotecnologia, médico:  182801826">
            <a:extLst>
              <a:ext uri="{FF2B5EF4-FFF2-40B4-BE49-F238E27FC236}">
                <a16:creationId xmlns:a16="http://schemas.microsoft.com/office/drawing/2014/main" id="{D896CA27-4B14-17DC-E747-B8395B480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2425" r="3900" b="52172"/>
          <a:stretch/>
        </p:blipFill>
        <p:spPr bwMode="auto">
          <a:xfrm>
            <a:off x="1063242" y="4658699"/>
            <a:ext cx="2838707" cy="102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74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B554-E7D5-3749-216B-F7AB1701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9216726-607F-AA29-4557-9B707DB8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8"/>
            <a:ext cx="9144000" cy="1325563"/>
          </a:xfrm>
        </p:spPr>
        <p:txBody>
          <a:bodyPr/>
          <a:lstStyle/>
          <a:p>
            <a:pPr algn="ctr"/>
            <a:r>
              <a:rPr lang="pt-BR" b="1" dirty="0"/>
              <a:t>VIGILÂNCIA EPIDEMIOLÓGICA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CD1732-D7E6-1CE0-839A-513C895E8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886" y="4898516"/>
            <a:ext cx="6033068" cy="11365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dirty="0"/>
              <a:t>Notificações Compulsórias de Agravos: </a:t>
            </a:r>
          </a:p>
          <a:p>
            <a:pPr lvl="3"/>
            <a:r>
              <a:rPr lang="pt-BR" sz="2000" dirty="0"/>
              <a:t>3º Quadrimestre:</a:t>
            </a:r>
            <a:r>
              <a:rPr lang="pt-BR" sz="2000" b="1" dirty="0"/>
              <a:t>289</a:t>
            </a:r>
          </a:p>
          <a:p>
            <a:pPr lvl="3"/>
            <a:r>
              <a:rPr lang="pt-BR" sz="2000" dirty="0"/>
              <a:t>2025: </a:t>
            </a:r>
            <a:r>
              <a:rPr lang="pt-BR" sz="2000" b="1" dirty="0"/>
              <a:t>708</a:t>
            </a:r>
            <a:endParaRPr lang="pt-BR" dirty="0"/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6" name="Picture 2" descr="O que é notificação compulsória ?">
            <a:extLst>
              <a:ext uri="{FF2B5EF4-FFF2-40B4-BE49-F238E27FC236}">
                <a16:creationId xmlns:a16="http://schemas.microsoft.com/office/drawing/2014/main" id="{7C2AC710-BFCA-3510-EAF1-E7FB69D9B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8E9F2"/>
              </a:clrFrom>
              <a:clrTo>
                <a:srgbClr val="B8E9F2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315" r="22457" b="4596"/>
          <a:stretch/>
        </p:blipFill>
        <p:spPr bwMode="auto">
          <a:xfrm>
            <a:off x="1416886" y="5041147"/>
            <a:ext cx="1474524" cy="13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B506459-8389-7AAE-4040-C1A688441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999025"/>
              </p:ext>
            </p:extLst>
          </p:nvPr>
        </p:nvGraphicFramePr>
        <p:xfrm>
          <a:off x="709479" y="1468086"/>
          <a:ext cx="7725041" cy="282277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79195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048521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1397325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577035">
                <a:tc>
                  <a:txBody>
                    <a:bodyPr/>
                    <a:lstStyle/>
                    <a:p>
                      <a:r>
                        <a:rPr lang="pt-BR" sz="1800" dirty="0"/>
                        <a:t>Novos pacientes em acompanhamento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449148">
                <a:tc>
                  <a:txBody>
                    <a:bodyPr/>
                    <a:lstStyle/>
                    <a:p>
                      <a:r>
                        <a:rPr lang="pt-BR" dirty="0"/>
                        <a:t>HIV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449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SÍFILIS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449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HEPATITES VIRAIS (B ou 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782758"/>
                  </a:ext>
                </a:extLst>
              </a:tr>
              <a:tr h="449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GESTANTE COM HIV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170802"/>
                  </a:ext>
                </a:extLst>
              </a:tr>
              <a:tr h="449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GESTANTE COM SÍFILIS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9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907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21942-7EC6-FC18-A8D1-B46D12D2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AB78984-CC58-44CB-1710-CB369D40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7147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VACINAS APLICADAS DO CALENDÁRIO BÁSICO - 3º Quadrimestre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1AB8CD-5467-3DDF-D5F0-AFB2A0824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859" y="1393233"/>
            <a:ext cx="4059892" cy="4229657"/>
          </a:xfrm>
        </p:spPr>
        <p:txBody>
          <a:bodyPr>
            <a:normAutofit fontScale="25000" lnSpcReduction="20000"/>
          </a:bodyPr>
          <a:lstStyle/>
          <a:p>
            <a:r>
              <a:rPr lang="pt-BR" sz="5200" dirty="0"/>
              <a:t>CONTRA HAEMOPHILUS INFLUENZA b: 6</a:t>
            </a:r>
          </a:p>
          <a:p>
            <a:r>
              <a:rPr lang="pt-BR" sz="5200" dirty="0"/>
              <a:t>HEPATITE A: 131</a:t>
            </a:r>
          </a:p>
          <a:p>
            <a:r>
              <a:rPr lang="pt-BR" sz="5200" dirty="0"/>
              <a:t>MENINGOCOCICA C: 252</a:t>
            </a:r>
          </a:p>
          <a:p>
            <a:r>
              <a:rPr lang="pt-BR" sz="5200" dirty="0"/>
              <a:t>TETRA VIRAL: 203</a:t>
            </a:r>
          </a:p>
          <a:p>
            <a:r>
              <a:rPr lang="pt-BR" sz="5200" dirty="0"/>
              <a:t>HPV: 227</a:t>
            </a:r>
          </a:p>
          <a:p>
            <a:r>
              <a:rPr lang="pt-BR" sz="5200" dirty="0"/>
              <a:t>VACINA TRIPLICE ACELULAR INFANTIL: 2</a:t>
            </a:r>
          </a:p>
          <a:p>
            <a:r>
              <a:rPr lang="pt-BR" sz="5200" dirty="0"/>
              <a:t>MENINGOCÓCICA CONJUGADA ACWY: 336</a:t>
            </a:r>
          </a:p>
          <a:p>
            <a:r>
              <a:rPr lang="pt-BR" sz="5200" dirty="0"/>
              <a:t>Covid-19 - BNT162b2 - BioNTech/Fosun Pharma/Pfizer+: 26</a:t>
            </a:r>
          </a:p>
          <a:p>
            <a:r>
              <a:rPr lang="pt-BR" sz="5200" dirty="0"/>
              <a:t>PNEUMOCOCICA 13 VALENTE: 4</a:t>
            </a:r>
          </a:p>
          <a:p>
            <a:r>
              <a:rPr lang="pt-BR" sz="5200" dirty="0"/>
              <a:t>HEXAVALENTE: 6</a:t>
            </a:r>
          </a:p>
          <a:p>
            <a:r>
              <a:rPr lang="pt-BR" sz="5200" dirty="0"/>
              <a:t>Vacina Covid-19-RNAm, Pfizer (</a:t>
            </a:r>
            <a:r>
              <a:rPr lang="pt-BR" sz="5200" dirty="0" err="1"/>
              <a:t>Comirnaty</a:t>
            </a:r>
            <a:r>
              <a:rPr lang="pt-BR" sz="5200" dirty="0"/>
              <a:t>) pediátrica menor de 5 anos: 104</a:t>
            </a:r>
          </a:p>
          <a:p>
            <a:r>
              <a:rPr lang="pt-BR" sz="5200" dirty="0"/>
              <a:t>VACINA DENGUE ATENUADA: 574</a:t>
            </a:r>
          </a:p>
          <a:p>
            <a:r>
              <a:rPr lang="pt-BR" sz="5200" dirty="0"/>
              <a:t>DUPLA VIRAL - SARAMPO RUBEOLA: 1</a:t>
            </a:r>
          </a:p>
          <a:p>
            <a:r>
              <a:rPr lang="pt-BR" sz="5200" dirty="0"/>
              <a:t>VACINA VÍRUS SINCICIAL RESPIRATÓRIO A E B: 48</a:t>
            </a:r>
          </a:p>
        </p:txBody>
      </p:sp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1F5FB227-A167-E177-C114-1A62C521A48A}"/>
              </a:ext>
            </a:extLst>
          </p:cNvPr>
          <p:cNvSpPr txBox="1">
            <a:spLocks/>
          </p:cNvSpPr>
          <p:nvPr/>
        </p:nvSpPr>
        <p:spPr>
          <a:xfrm>
            <a:off x="851647" y="1393234"/>
            <a:ext cx="3756212" cy="4229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200" dirty="0"/>
              <a:t>BCG: 106</a:t>
            </a:r>
          </a:p>
          <a:p>
            <a:r>
              <a:rPr lang="pt-BR" sz="5200" dirty="0"/>
              <a:t>HEPATITE B: 332</a:t>
            </a:r>
          </a:p>
          <a:p>
            <a:r>
              <a:rPr lang="pt-BR" sz="5200" dirty="0"/>
              <a:t>TRIPLICE VIRAL – VTV: 188</a:t>
            </a:r>
          </a:p>
          <a:p>
            <a:r>
              <a:rPr lang="pt-BR" sz="5200" dirty="0"/>
              <a:t>FEBRE AMARELA: 406</a:t>
            </a:r>
          </a:p>
          <a:p>
            <a:r>
              <a:rPr lang="pt-BR" sz="5200" dirty="0"/>
              <a:t>DUPLA ADULTO – </a:t>
            </a:r>
            <a:r>
              <a:rPr lang="pt-BR" sz="5200" dirty="0" err="1"/>
              <a:t>dT</a:t>
            </a:r>
            <a:r>
              <a:rPr lang="pt-BR" sz="5200" dirty="0"/>
              <a:t>: 533</a:t>
            </a:r>
          </a:p>
          <a:p>
            <a:r>
              <a:rPr lang="pt-BR" sz="5200" dirty="0"/>
              <a:t>VACINA TRIPLICE ACELULAR ADULTO OU GESTANTE: 142</a:t>
            </a:r>
          </a:p>
          <a:p>
            <a:r>
              <a:rPr lang="pt-BR" sz="5200" dirty="0"/>
              <a:t>PNEUMOCOCICA 10: 373</a:t>
            </a:r>
          </a:p>
          <a:p>
            <a:r>
              <a:rPr lang="pt-BR" sz="5200" dirty="0"/>
              <a:t>ROTAVÍRUS: 255</a:t>
            </a:r>
          </a:p>
          <a:p>
            <a:r>
              <a:rPr lang="pt-BR" sz="5200" dirty="0"/>
              <a:t>Vacina RAIVA – VERO: 40</a:t>
            </a:r>
          </a:p>
          <a:p>
            <a:r>
              <a:rPr lang="pt-BR" sz="5200" dirty="0"/>
              <a:t>POLIOMELITE – VIP: 676</a:t>
            </a:r>
          </a:p>
          <a:p>
            <a:r>
              <a:rPr lang="pt-BR" sz="5200" dirty="0"/>
              <a:t>DTP: 301</a:t>
            </a:r>
          </a:p>
          <a:p>
            <a:r>
              <a:rPr lang="pt-BR" sz="5200" dirty="0"/>
              <a:t>PENTAVALENTE - DTP/</a:t>
            </a:r>
            <a:r>
              <a:rPr lang="pt-BR" sz="5200" dirty="0" err="1"/>
              <a:t>hib</a:t>
            </a:r>
            <a:r>
              <a:rPr lang="pt-BR" sz="5200" dirty="0"/>
              <a:t>/</a:t>
            </a:r>
            <a:r>
              <a:rPr lang="pt-BR" sz="5200" dirty="0" err="1"/>
              <a:t>hb</a:t>
            </a:r>
            <a:r>
              <a:rPr lang="pt-BR" sz="5200" dirty="0"/>
              <a:t>: 379</a:t>
            </a:r>
          </a:p>
          <a:p>
            <a:r>
              <a:rPr lang="pt-BR" sz="5200" dirty="0"/>
              <a:t>PNEUMOCÓCICA 23: 40</a:t>
            </a:r>
          </a:p>
          <a:p>
            <a:r>
              <a:rPr lang="pt-BR" sz="5200" dirty="0"/>
              <a:t>CONTRA INFLUENZA (GRIPE) – TRIVALENTE: 380</a:t>
            </a:r>
          </a:p>
          <a:p>
            <a:r>
              <a:rPr lang="pt-BR" sz="5200" dirty="0"/>
              <a:t>VARICELA: 154</a:t>
            </a:r>
            <a:endParaRPr lang="it-IT" sz="5200" dirty="0"/>
          </a:p>
          <a:p>
            <a:pPr marL="0" indent="0">
              <a:buNone/>
            </a:pPr>
            <a:endParaRPr lang="pt-BR" sz="5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C70869-8121-F273-11A3-E7F2A0FF1C89}"/>
              </a:ext>
            </a:extLst>
          </p:cNvPr>
          <p:cNvSpPr txBox="1"/>
          <p:nvPr/>
        </p:nvSpPr>
        <p:spPr>
          <a:xfrm>
            <a:off x="3155576" y="5485753"/>
            <a:ext cx="2832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highlight>
                  <a:srgbClr val="FFFF00"/>
                </a:highlight>
              </a:rPr>
              <a:t>TOTAL: 6.225</a:t>
            </a:r>
          </a:p>
        </p:txBody>
      </p:sp>
    </p:spTree>
    <p:extLst>
      <p:ext uri="{BB962C8B-B14F-4D97-AF65-F5344CB8AC3E}">
        <p14:creationId xmlns:p14="http://schemas.microsoft.com/office/powerpoint/2010/main" val="3859866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9C723-E34C-28B7-A444-23127AD13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A3C3C4-2031-2BA1-073F-5997F49D8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VACINAS APLICADAS DO CALENDÁRIO BÁSICO - 2025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5B1202-2C3D-FBFF-521E-795EF18DD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859" y="1211060"/>
            <a:ext cx="4059892" cy="4229657"/>
          </a:xfrm>
        </p:spPr>
        <p:txBody>
          <a:bodyPr>
            <a:normAutofit fontScale="25000" lnSpcReduction="20000"/>
          </a:bodyPr>
          <a:lstStyle/>
          <a:p>
            <a:r>
              <a:rPr lang="pt-BR" sz="5200" dirty="0"/>
              <a:t>HEPATITE-A: 453</a:t>
            </a:r>
          </a:p>
          <a:p>
            <a:r>
              <a:rPr lang="pt-BR" sz="5200" dirty="0"/>
              <a:t>MENINGOCOCICA-C: 410</a:t>
            </a:r>
          </a:p>
          <a:p>
            <a:r>
              <a:rPr lang="pt-BR" sz="5200" dirty="0"/>
              <a:t>TETRA VIRAL: 460</a:t>
            </a:r>
          </a:p>
          <a:p>
            <a:r>
              <a:rPr lang="pt-BR" sz="5200" dirty="0"/>
              <a:t>HPV: 585</a:t>
            </a:r>
          </a:p>
          <a:p>
            <a:r>
              <a:rPr lang="pt-BR" sz="5200" dirty="0"/>
              <a:t>VACINA TRIPLICE ACELULAR INFANTIL: 2</a:t>
            </a:r>
          </a:p>
          <a:p>
            <a:r>
              <a:rPr lang="pt-BR" sz="5200" dirty="0"/>
              <a:t>Hepatite A (CRIE): 2</a:t>
            </a:r>
          </a:p>
          <a:p>
            <a:r>
              <a:rPr lang="pt-BR" sz="5200" dirty="0"/>
              <a:t>MENINGOCÓCICA CONJUGADA ACWY: 1.403</a:t>
            </a:r>
          </a:p>
          <a:p>
            <a:r>
              <a:rPr lang="pt-BR" sz="5200" dirty="0"/>
              <a:t>Covid-19 - BNT162b2 - BioNTech/Fosun Pharma/Pfizer: 250</a:t>
            </a:r>
          </a:p>
          <a:p>
            <a:r>
              <a:rPr lang="pt-BR" sz="5200" dirty="0"/>
              <a:t>PNEUMOCOCICA 13 VALENTE: 26</a:t>
            </a:r>
          </a:p>
          <a:p>
            <a:r>
              <a:rPr lang="pt-BR" sz="5200" dirty="0"/>
              <a:t>HEXAVALENTE: 28</a:t>
            </a:r>
          </a:p>
          <a:p>
            <a:r>
              <a:rPr lang="pt-BR" sz="5200" dirty="0"/>
              <a:t>Vacina Covid-19-RNAm, Pfizer (</a:t>
            </a:r>
            <a:r>
              <a:rPr lang="pt-BR" sz="5200" dirty="0" err="1"/>
              <a:t>Comirnaty</a:t>
            </a:r>
            <a:r>
              <a:rPr lang="pt-BR" sz="5200" dirty="0"/>
              <a:t>) pediátrica menor de 5 anos: 275</a:t>
            </a:r>
          </a:p>
          <a:p>
            <a:r>
              <a:rPr lang="pt-BR" sz="5200" dirty="0"/>
              <a:t>Vacina Covid 19 RNAm Moderna (</a:t>
            </a:r>
            <a:r>
              <a:rPr lang="pt-BR" sz="5200" dirty="0" err="1"/>
              <a:t>Spikevax</a:t>
            </a:r>
            <a:r>
              <a:rPr lang="pt-BR" sz="5200" dirty="0"/>
              <a:t>): 212</a:t>
            </a:r>
          </a:p>
          <a:p>
            <a:r>
              <a:rPr lang="pt-BR" sz="5200" dirty="0"/>
              <a:t>Vacina covid-19 (</a:t>
            </a:r>
            <a:r>
              <a:rPr lang="pt-BR" sz="5200" dirty="0" err="1"/>
              <a:t>Zalika</a:t>
            </a:r>
            <a:r>
              <a:rPr lang="pt-BR" sz="5200" dirty="0"/>
              <a:t> recombinante): 125</a:t>
            </a:r>
          </a:p>
          <a:p>
            <a:r>
              <a:rPr lang="pt-BR" sz="5200" dirty="0"/>
              <a:t>VACINA DENGUE ATENUADA: 1.096</a:t>
            </a:r>
          </a:p>
          <a:p>
            <a:r>
              <a:rPr lang="pt-BR" sz="5200" dirty="0"/>
              <a:t>DUPLA VIRAL - SARAMPO RUBEOLA: 13</a:t>
            </a:r>
          </a:p>
          <a:p>
            <a:r>
              <a:rPr lang="pt-BR" sz="5200" dirty="0"/>
              <a:t>VACINA VÍRUS SINCICIAL RESPIRATÓRIO A E B: 48</a:t>
            </a:r>
          </a:p>
        </p:txBody>
      </p:sp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BAAC7482-775D-9FFF-61FA-1A2430BA5678}"/>
              </a:ext>
            </a:extLst>
          </p:cNvPr>
          <p:cNvSpPr txBox="1">
            <a:spLocks/>
          </p:cNvSpPr>
          <p:nvPr/>
        </p:nvSpPr>
        <p:spPr>
          <a:xfrm>
            <a:off x="832513" y="1183764"/>
            <a:ext cx="3891887" cy="4229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200" dirty="0"/>
              <a:t>BCG: 404</a:t>
            </a:r>
          </a:p>
          <a:p>
            <a:r>
              <a:rPr lang="pt-BR" sz="5200" dirty="0"/>
              <a:t>HEPATITE B: 1.156</a:t>
            </a:r>
          </a:p>
          <a:p>
            <a:r>
              <a:rPr lang="pt-BR" sz="5200" dirty="0"/>
              <a:t>TRIPLICE VIRAL – VTV: 753</a:t>
            </a:r>
          </a:p>
          <a:p>
            <a:r>
              <a:rPr lang="pt-BR" sz="5200" dirty="0"/>
              <a:t>FEBRE AMARELA: 1.257</a:t>
            </a:r>
          </a:p>
          <a:p>
            <a:r>
              <a:rPr lang="pt-BR" sz="5200" dirty="0"/>
              <a:t>DUPLA ADULTO – </a:t>
            </a:r>
            <a:r>
              <a:rPr lang="pt-BR" sz="5200" dirty="0" err="1"/>
              <a:t>dT</a:t>
            </a:r>
            <a:r>
              <a:rPr lang="pt-BR" sz="5200" dirty="0"/>
              <a:t>: 1.556</a:t>
            </a:r>
          </a:p>
          <a:p>
            <a:r>
              <a:rPr lang="pt-BR" sz="5200" dirty="0"/>
              <a:t>VACINA TRIPLICE ACELULAR ADULTO OU GESTANTE: 432</a:t>
            </a:r>
          </a:p>
          <a:p>
            <a:r>
              <a:rPr lang="pt-BR" sz="5200" dirty="0"/>
              <a:t>PNEUMOCOCICA 10: 1.266</a:t>
            </a:r>
          </a:p>
          <a:p>
            <a:r>
              <a:rPr lang="pt-BR" sz="5200" dirty="0"/>
              <a:t>ROTAVÍRUS: 830</a:t>
            </a:r>
          </a:p>
          <a:p>
            <a:r>
              <a:rPr lang="pt-BR" sz="5200" dirty="0"/>
              <a:t>Vacina RAIVA – VERO: 132</a:t>
            </a:r>
          </a:p>
          <a:p>
            <a:r>
              <a:rPr lang="pt-BR" sz="5200" dirty="0"/>
              <a:t>POLIOMELITE – VIP: 1.926</a:t>
            </a:r>
          </a:p>
          <a:p>
            <a:r>
              <a:rPr lang="pt-BR" sz="5200" dirty="0"/>
              <a:t>DTP: 848</a:t>
            </a:r>
          </a:p>
          <a:p>
            <a:r>
              <a:rPr lang="pt-BR" sz="5200" dirty="0"/>
              <a:t>PENTAVALENTE - DTP/</a:t>
            </a:r>
            <a:r>
              <a:rPr lang="pt-BR" sz="5200" dirty="0" err="1"/>
              <a:t>hib</a:t>
            </a:r>
            <a:r>
              <a:rPr lang="pt-BR" sz="5200" dirty="0"/>
              <a:t>/</a:t>
            </a:r>
            <a:r>
              <a:rPr lang="pt-BR" sz="5200" dirty="0" err="1"/>
              <a:t>hb</a:t>
            </a:r>
            <a:r>
              <a:rPr lang="pt-BR" sz="5200" dirty="0"/>
              <a:t>: 1.286</a:t>
            </a:r>
          </a:p>
          <a:p>
            <a:r>
              <a:rPr lang="pt-BR" sz="5200" dirty="0"/>
              <a:t>PNEUMOCÓCICA-23: 134</a:t>
            </a:r>
          </a:p>
          <a:p>
            <a:r>
              <a:rPr lang="pt-BR" sz="5200" dirty="0"/>
              <a:t>CONTRA INFLUENZA (GRIPE) – TRIVALENTE: 11.103</a:t>
            </a:r>
          </a:p>
          <a:p>
            <a:r>
              <a:rPr lang="pt-BR" sz="5200" dirty="0"/>
              <a:t>VARICELA: 545</a:t>
            </a:r>
          </a:p>
          <a:p>
            <a:r>
              <a:rPr lang="pt-BR" sz="5200" dirty="0"/>
              <a:t>CONTRA HAEMOPHILUS INFLUENZA-b: 12</a:t>
            </a:r>
          </a:p>
          <a:p>
            <a:endParaRPr lang="pt-BR" sz="5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140531-4BD9-787C-CFF9-7F0F0D941AA3}"/>
              </a:ext>
            </a:extLst>
          </p:cNvPr>
          <p:cNvSpPr txBox="1"/>
          <p:nvPr/>
        </p:nvSpPr>
        <p:spPr>
          <a:xfrm>
            <a:off x="2899185" y="5822133"/>
            <a:ext cx="334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highlight>
                  <a:srgbClr val="FFFF00"/>
                </a:highlight>
              </a:rPr>
              <a:t>TOTAL: 29.028</a:t>
            </a:r>
          </a:p>
        </p:txBody>
      </p:sp>
    </p:spTree>
    <p:extLst>
      <p:ext uri="{BB962C8B-B14F-4D97-AF65-F5344CB8AC3E}">
        <p14:creationId xmlns:p14="http://schemas.microsoft.com/office/powerpoint/2010/main" val="1371799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EBAB3-84D4-A4E0-8706-A1AD40FB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A0862FE-7837-1316-E85F-672DF70C9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55"/>
            <a:ext cx="9144000" cy="1078192"/>
          </a:xfrm>
        </p:spPr>
        <p:txBody>
          <a:bodyPr/>
          <a:lstStyle/>
          <a:p>
            <a:pPr algn="ctr"/>
            <a:r>
              <a:rPr lang="pt-BR" b="1" dirty="0"/>
              <a:t>VIGILÂNCIA AMBIENTAL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2273DB79-5445-7D04-ECDB-8106C5725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45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>
                <a:latin typeface="+mn-lt"/>
              </a:rPr>
              <a:t>Ações Equipe - Endemias</a:t>
            </a:r>
          </a:p>
        </p:txBody>
      </p:sp>
      <p:graphicFrame>
        <p:nvGraphicFramePr>
          <p:cNvPr id="6" name="Group 20">
            <a:extLst>
              <a:ext uri="{FF2B5EF4-FFF2-40B4-BE49-F238E27FC236}">
                <a16:creationId xmlns:a16="http://schemas.microsoft.com/office/drawing/2014/main" id="{869D3378-499D-E5B1-37AE-439CA7C44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735612"/>
              </p:ext>
            </p:extLst>
          </p:nvPr>
        </p:nvGraphicFramePr>
        <p:xfrm>
          <a:off x="1385047" y="1815395"/>
          <a:ext cx="6373906" cy="439975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784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886">
                  <a:extLst>
                    <a:ext uri="{9D8B030D-6E8A-4147-A177-3AD203B41FA5}">
                      <a16:colId xmlns:a16="http://schemas.microsoft.com/office/drawing/2014/main" val="818026840"/>
                    </a:ext>
                  </a:extLst>
                </a:gridCol>
              </a:tblGrid>
              <a:tr h="58817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Ações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3º Quadrimestre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EM 2025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No. Imóveis Inspecionados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24.680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80.052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5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Imóveis Fechados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5.646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18.853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Depósitos Eliminados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1.727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7.521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2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Larvas Identificadas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604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3.721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9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LARVAS DO AEDES AEGYPTI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2.355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9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Bloqueios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420988000"/>
                  </a:ext>
                </a:extLst>
              </a:tr>
              <a:tr h="4579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Monitoramento Ovitrampas</a:t>
                      </a:r>
                      <a:endParaRPr kumimoji="0" lang="pt-B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773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1.356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4149564974"/>
                  </a:ext>
                </a:extLst>
              </a:tr>
              <a:tr h="4579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pt-BR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Ovos coletados</a:t>
                      </a:r>
                      <a:endParaRPr kumimoji="0" lang="pt-BR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352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575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/>
                </a:tc>
                <a:extLst>
                  <a:ext uri="{0D108BD9-81ED-4DB2-BD59-A6C34878D82A}">
                    <a16:rowId xmlns:a16="http://schemas.microsoft.com/office/drawing/2014/main" val="104399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60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52FD2-05F5-9C1F-31C7-D181C01F4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13E3165-9D69-7EDA-FD44-B69F372E3976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Gestão do trabalho</a:t>
            </a:r>
          </a:p>
        </p:txBody>
      </p:sp>
    </p:spTree>
    <p:extLst>
      <p:ext uri="{BB962C8B-B14F-4D97-AF65-F5344CB8AC3E}">
        <p14:creationId xmlns:p14="http://schemas.microsoft.com/office/powerpoint/2010/main" val="409017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2BF42-8977-3D01-4FEB-6F515418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193A722-0DCC-1FB7-CD04-369E580A2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8192"/>
          </a:xfrm>
        </p:spPr>
        <p:txBody>
          <a:bodyPr/>
          <a:lstStyle/>
          <a:p>
            <a:pPr algn="ctr"/>
            <a:r>
              <a:rPr lang="pt-BR" b="1" dirty="0"/>
              <a:t>VIGILÂNCIA AMBIENTAL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29F45B91-614C-8188-63E8-4E8673D05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168732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dirty="0"/>
              <a:t>Centro Municipal de Castrações 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45D79D78-CFFB-E562-738E-30E2A00F2F91}"/>
              </a:ext>
            </a:extLst>
          </p:cNvPr>
          <p:cNvSpPr txBox="1">
            <a:spLocks/>
          </p:cNvSpPr>
          <p:nvPr/>
        </p:nvSpPr>
        <p:spPr>
          <a:xfrm>
            <a:off x="2260279" y="5420841"/>
            <a:ext cx="4623437" cy="979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Agendamentos Realizados: </a:t>
            </a:r>
          </a:p>
          <a:p>
            <a:pPr marL="0" indent="0">
              <a:buNone/>
            </a:pPr>
            <a:r>
              <a:rPr lang="pt-BR" sz="2000" dirty="0"/>
              <a:t>3º Quadrimestre: </a:t>
            </a:r>
            <a:r>
              <a:rPr lang="pt-BR" sz="2000" dirty="0">
                <a:highlight>
                  <a:srgbClr val="FFFF00"/>
                </a:highlight>
              </a:rPr>
              <a:t>377</a:t>
            </a:r>
            <a:r>
              <a:rPr lang="pt-BR" sz="2000" dirty="0"/>
              <a:t>              </a:t>
            </a:r>
            <a:r>
              <a:rPr lang="pt-BR" sz="2000" dirty="0">
                <a:highlight>
                  <a:srgbClr val="FFFF00"/>
                </a:highlight>
              </a:rPr>
              <a:t>2025: 977</a:t>
            </a:r>
          </a:p>
        </p:txBody>
      </p:sp>
      <p:graphicFrame>
        <p:nvGraphicFramePr>
          <p:cNvPr id="11" name="Group 20">
            <a:extLst>
              <a:ext uri="{FF2B5EF4-FFF2-40B4-BE49-F238E27FC236}">
                <a16:creationId xmlns:a16="http://schemas.microsoft.com/office/drawing/2014/main" id="{C34104A1-2135-00CC-7078-36B9CA645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734095"/>
              </p:ext>
            </p:extLst>
          </p:nvPr>
        </p:nvGraphicFramePr>
        <p:xfrm>
          <a:off x="1403115" y="1858245"/>
          <a:ext cx="6337767" cy="3280800"/>
        </p:xfrm>
        <a:graphic>
          <a:graphicData uri="http://schemas.openxmlformats.org/drawingml/2006/table">
            <a:tbl>
              <a:tblPr/>
              <a:tblGrid>
                <a:gridCol w="178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421">
                  <a:extLst>
                    <a:ext uri="{9D8B030D-6E8A-4147-A177-3AD203B41FA5}">
                      <a16:colId xmlns:a16="http://schemas.microsoft.com/office/drawing/2014/main" val="1420634892"/>
                    </a:ext>
                  </a:extLst>
                </a:gridCol>
                <a:gridCol w="154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035">
                  <a:extLst>
                    <a:ext uri="{9D8B030D-6E8A-4147-A177-3AD203B41FA5}">
                      <a16:colId xmlns:a16="http://schemas.microsoft.com/office/drawing/2014/main" val="4251479552"/>
                    </a:ext>
                  </a:extLst>
                </a:gridCol>
              </a:tblGrid>
              <a:tr h="400707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Procedimentos Realizados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3º Quadrimestre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Fila Geral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Fêmea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326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634967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Transformacão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Fêmea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436716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União Animal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Fêmea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913042"/>
                  </a:ext>
                </a:extLst>
              </a:tr>
              <a:tr h="31996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Totais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Macho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222949"/>
                  </a:ext>
                </a:extLst>
              </a:tr>
              <a:tr h="319961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Fêmea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659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090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420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A8939-2780-F5E8-0152-D7978D89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F4F4C1-88CC-4C1B-8FDA-434B8D53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"/>
            <a:ext cx="9144000" cy="107819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Vigilância em Saúde do Trabalhador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12A48C9F-F97B-391C-089F-D184DC205FF6}"/>
              </a:ext>
            </a:extLst>
          </p:cNvPr>
          <p:cNvSpPr txBox="1">
            <a:spLocks/>
          </p:cNvSpPr>
          <p:nvPr/>
        </p:nvSpPr>
        <p:spPr>
          <a:xfrm>
            <a:off x="628650" y="2092044"/>
            <a:ext cx="7886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0">
              <a:lnSpc>
                <a:spcPct val="114000"/>
              </a:lnSpc>
              <a:spcBef>
                <a:spcPts val="500"/>
              </a:spcBef>
              <a:buNone/>
            </a:pPr>
            <a:endParaRPr lang="pt-BR" sz="3200" dirty="0"/>
          </a:p>
          <a:p>
            <a:endParaRPr lang="pt-BR" sz="32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702B4CD-A542-1E40-83B7-A0D8BC137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855235"/>
              </p:ext>
            </p:extLst>
          </p:nvPr>
        </p:nvGraphicFramePr>
        <p:xfrm>
          <a:off x="628650" y="1712246"/>
          <a:ext cx="7886700" cy="378273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64602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1765070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857028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630455">
                <a:tc>
                  <a:txBody>
                    <a:bodyPr/>
                    <a:lstStyle/>
                    <a:p>
                      <a:pPr marL="0" indent="0">
                        <a:lnSpc>
                          <a:spcPct val="114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pt-BR" sz="1600" dirty="0"/>
                        <a:t>Acidentes de Trabalho Notificados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r>
                        <a:rPr lang="pt-BR" sz="1600" dirty="0"/>
                        <a:t>Acidentes Leves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Acidente com exposição à Material Biológico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Acidentes Graves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170802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Investigações de Acidentes de Trabalho Grave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9486"/>
                  </a:ext>
                </a:extLst>
              </a:tr>
              <a:tr h="630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Intimações em decorrência de Acidentes de Trabalho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702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177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8BE1-E670-6750-5341-4CE0FF7F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4B4366E-8DD8-DBF3-C535-AC2E616B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8192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OUVIDORIA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7D4414C8-58AB-DAEA-8B2C-6FB45B683DC9}"/>
              </a:ext>
            </a:extLst>
          </p:cNvPr>
          <p:cNvSpPr txBox="1">
            <a:spLocks/>
          </p:cNvSpPr>
          <p:nvPr/>
        </p:nvSpPr>
        <p:spPr>
          <a:xfrm>
            <a:off x="2636189" y="1672778"/>
            <a:ext cx="480508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dirty="0"/>
              <a:t>Denúncias e Reclamações</a:t>
            </a:r>
          </a:p>
          <a:p>
            <a:pPr marL="0" indent="0" algn="ctr">
              <a:buNone/>
            </a:pPr>
            <a:r>
              <a:rPr lang="pt-BR" sz="3200" dirty="0"/>
              <a:t> 3º Quadrimestre: </a:t>
            </a:r>
            <a:r>
              <a:rPr lang="pt-BR" sz="3600" b="1" dirty="0"/>
              <a:t>44</a:t>
            </a:r>
          </a:p>
          <a:p>
            <a:pPr marL="0" indent="0" algn="ctr">
              <a:buNone/>
            </a:pPr>
            <a:r>
              <a:rPr lang="pt-BR" sz="3600" dirty="0">
                <a:highlight>
                  <a:srgbClr val="FFFF00"/>
                </a:highlight>
              </a:rPr>
              <a:t>2025: </a:t>
            </a:r>
            <a:r>
              <a:rPr lang="pt-BR" sz="3600" b="1" dirty="0">
                <a:highlight>
                  <a:srgbClr val="FFFF00"/>
                </a:highlight>
              </a:rPr>
              <a:t>117</a:t>
            </a:r>
            <a:endParaRPr lang="pt-BR" sz="3600" dirty="0">
              <a:highlight>
                <a:srgbClr val="FFFF00"/>
              </a:highlight>
            </a:endParaRPr>
          </a:p>
          <a:p>
            <a:pPr algn="ctr"/>
            <a:endParaRPr lang="pt-BR" sz="32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8EE3813-A8AB-3D89-56F7-28083F323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r="5735" b="14257"/>
          <a:stretch/>
        </p:blipFill>
        <p:spPr bwMode="auto">
          <a:xfrm>
            <a:off x="226391" y="1603822"/>
            <a:ext cx="3006565" cy="28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refeitura Municipal de Tuneiras do Oeste - PR">
            <a:extLst>
              <a:ext uri="{FF2B5EF4-FFF2-40B4-BE49-F238E27FC236}">
                <a16:creationId xmlns:a16="http://schemas.microsoft.com/office/drawing/2014/main" id="{8574EFDE-FF09-43FD-C746-4D3CF398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81" y="3983642"/>
            <a:ext cx="2065804" cy="18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10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EE4D-02BC-8C1A-EF65-987FD9209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2304E20-49A5-8B88-DE27-768CE099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44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Vigilância em Saúde</a:t>
            </a:r>
          </a:p>
        </p:txBody>
      </p:sp>
      <p:sp>
        <p:nvSpPr>
          <p:cNvPr id="4" name="Espaço Reservado para Conteúdo 4">
            <a:extLst>
              <a:ext uri="{FF2B5EF4-FFF2-40B4-BE49-F238E27FC236}">
                <a16:creationId xmlns:a16="http://schemas.microsoft.com/office/drawing/2014/main" id="{D8AB071C-F95D-230F-7C43-083A0E285F03}"/>
              </a:ext>
            </a:extLst>
          </p:cNvPr>
          <p:cNvSpPr txBox="1">
            <a:spLocks/>
          </p:cNvSpPr>
          <p:nvPr/>
        </p:nvSpPr>
        <p:spPr>
          <a:xfrm>
            <a:off x="3281082" y="2092044"/>
            <a:ext cx="4805083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200" dirty="0"/>
          </a:p>
        </p:txBody>
      </p:sp>
      <p:pic>
        <p:nvPicPr>
          <p:cNvPr id="1026" name="Picture 2" descr="Como trabalhar a capacitação de pessoas em 2023 - RH Pra Você">
            <a:extLst>
              <a:ext uri="{FF2B5EF4-FFF2-40B4-BE49-F238E27FC236}">
                <a16:creationId xmlns:a16="http://schemas.microsoft.com/office/drawing/2014/main" id="{BC83FEB7-0BAD-7557-B2C8-6B547D67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44" y="4424035"/>
            <a:ext cx="3008156" cy="16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BCF6394-720C-CD6E-CC43-B1BF32CB5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987463"/>
              </p:ext>
            </p:extLst>
          </p:nvPr>
        </p:nvGraphicFramePr>
        <p:xfrm>
          <a:off x="442763" y="1771048"/>
          <a:ext cx="8345102" cy="242000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42539">
                  <a:extLst>
                    <a:ext uri="{9D8B030D-6E8A-4147-A177-3AD203B41FA5}">
                      <a16:colId xmlns:a16="http://schemas.microsoft.com/office/drawing/2014/main" val="2890932411"/>
                    </a:ext>
                  </a:extLst>
                </a:gridCol>
                <a:gridCol w="2393079">
                  <a:extLst>
                    <a:ext uri="{9D8B030D-6E8A-4147-A177-3AD203B41FA5}">
                      <a16:colId xmlns:a16="http://schemas.microsoft.com/office/drawing/2014/main" val="106265258"/>
                    </a:ext>
                  </a:extLst>
                </a:gridCol>
                <a:gridCol w="1509484">
                  <a:extLst>
                    <a:ext uri="{9D8B030D-6E8A-4147-A177-3AD203B41FA5}">
                      <a16:colId xmlns:a16="http://schemas.microsoft.com/office/drawing/2014/main" val="2131901598"/>
                    </a:ext>
                  </a:extLst>
                </a:gridCol>
              </a:tblGrid>
              <a:tr h="654956">
                <a:tc>
                  <a:txBody>
                    <a:bodyPr/>
                    <a:lstStyle/>
                    <a:p>
                      <a:pPr marL="0" indent="0">
                        <a:lnSpc>
                          <a:spcPct val="114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pt-BR" sz="1800" dirty="0"/>
                        <a:t>Ações Realizadas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3º Quadrimestre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0196937"/>
                  </a:ext>
                </a:extLst>
              </a:tr>
              <a:tr h="620078">
                <a:tc>
                  <a:txBody>
                    <a:bodyPr/>
                    <a:lstStyle/>
                    <a:p>
                      <a:r>
                        <a:rPr lang="pt-BR" dirty="0"/>
                        <a:t>Capacitações Realizadas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795263"/>
                  </a:ext>
                </a:extLst>
              </a:tr>
              <a:tr h="524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Treinamentos, Simpósios ou Seminários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5822422"/>
                  </a:ext>
                </a:extLst>
              </a:tr>
              <a:tr h="620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Reuniões Técnicas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170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860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2A4C7-7E11-BA6D-A16B-F4A0357B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476356-6C03-A623-4917-09FD77FD93B5}"/>
              </a:ext>
            </a:extLst>
          </p:cNvPr>
          <p:cNvSpPr txBox="1">
            <a:spLocks noChangeArrowheads="1"/>
          </p:cNvSpPr>
          <p:nvPr/>
        </p:nvSpPr>
        <p:spPr>
          <a:xfrm>
            <a:off x="921123" y="1040204"/>
            <a:ext cx="7301753" cy="59177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300" b="1" dirty="0">
                <a:solidFill>
                  <a:schemeClr val="tx1"/>
                </a:solidFill>
              </a:rPr>
              <a:t>Vigilância em Saúde - Jaguariaíva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A1776D-2EF9-2577-5FE3-30475EB51280}"/>
              </a:ext>
            </a:extLst>
          </p:cNvPr>
          <p:cNvSpPr txBox="1"/>
          <p:nvPr/>
        </p:nvSpPr>
        <p:spPr>
          <a:xfrm>
            <a:off x="921123" y="2274838"/>
            <a:ext cx="7301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dirty="0"/>
              <a:t>(43) 3535 – 9468</a:t>
            </a:r>
          </a:p>
          <a:p>
            <a:pPr algn="ctr" eaLnBrk="1" hangingPunct="1"/>
            <a:r>
              <a:rPr lang="pt-BR" sz="2400" dirty="0"/>
              <a:t>(43) 3535 – 9450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/>
              <a:t>(43) 3535 – 9497 ( ouvidoria)	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visajaguariaiva@gmail.com</a:t>
            </a:r>
            <a:endParaRPr lang="pt-BR" sz="2400" dirty="0"/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epidemiojagua@gmail.com</a:t>
            </a:r>
            <a:r>
              <a:rPr lang="pt-BR" sz="2400" dirty="0"/>
              <a:t>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BR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ouvidoriasaude@jaguariaiva.gov.pr.br</a:t>
            </a:r>
            <a:endParaRPr lang="pt-BR" sz="2400" dirty="0"/>
          </a:p>
          <a:p>
            <a:pPr algn="ctr" eaLnBrk="1" hangingPunct="1">
              <a:buFont typeface="Wingdings" pitchFamily="2" charset="2"/>
              <a:buNone/>
            </a:pPr>
            <a:endParaRPr lang="pt-BR" dirty="0"/>
          </a:p>
          <a:p>
            <a:pPr algn="ctr" eaLnBrk="1" hangingPunct="1">
              <a:buFont typeface="Wingdings" pitchFamily="2" charset="2"/>
              <a:buNone/>
            </a:pPr>
            <a:endParaRPr lang="pt-B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4C6D816-3904-1409-4F03-EFCF2F18D3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99927" y="4838730"/>
            <a:ext cx="6144143" cy="94129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4900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600279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8C3AA-A25C-F7BE-730F-A6E9A420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B27CFF8-FB6D-9BFF-24EF-BB81DFDAB5AD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610558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E805BF6-DAB1-85B9-2573-B981D0C60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260248"/>
              </p:ext>
            </p:extLst>
          </p:nvPr>
        </p:nvGraphicFramePr>
        <p:xfrm>
          <a:off x="779646" y="893561"/>
          <a:ext cx="7825339" cy="506006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68786">
                  <a:extLst>
                    <a:ext uri="{9D8B030D-6E8A-4147-A177-3AD203B41FA5}">
                      <a16:colId xmlns:a16="http://schemas.microsoft.com/office/drawing/2014/main" val="1662777240"/>
                    </a:ext>
                  </a:extLst>
                </a:gridCol>
                <a:gridCol w="1903139">
                  <a:extLst>
                    <a:ext uri="{9D8B030D-6E8A-4147-A177-3AD203B41FA5}">
                      <a16:colId xmlns:a16="http://schemas.microsoft.com/office/drawing/2014/main" val="137132724"/>
                    </a:ext>
                  </a:extLst>
                </a:gridCol>
                <a:gridCol w="1453414">
                  <a:extLst>
                    <a:ext uri="{9D8B030D-6E8A-4147-A177-3AD203B41FA5}">
                      <a16:colId xmlns:a16="http://schemas.microsoft.com/office/drawing/2014/main" val="2904003759"/>
                    </a:ext>
                  </a:extLst>
                </a:gridCol>
              </a:tblGrid>
              <a:tr h="420855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AÇÃO OU ATIVIDADE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QUADRIMESTRE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EM 2.025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14108788"/>
                  </a:ext>
                </a:extLst>
              </a:tr>
              <a:tr h="35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CONSULTA MÉDICA GERAL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28.254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95.919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18752244"/>
                  </a:ext>
                </a:extLst>
              </a:tr>
              <a:tr h="419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CURATIVO UBS</a:t>
                      </a:r>
                      <a:r>
                        <a:rPr lang="pt-BR" sz="1800" baseline="0" dirty="0">
                          <a:solidFill>
                            <a:sysClr val="windowText" lastClr="000000"/>
                          </a:solidFill>
                        </a:rPr>
                        <a:t> E DOMICILIAR</a:t>
                      </a:r>
                      <a:endParaRPr lang="pt-BR"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3.203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6.708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27346237"/>
                  </a:ext>
                </a:extLst>
              </a:tr>
              <a:tr h="420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ATENDIMENTO PUERICULTURA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665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9135801"/>
                  </a:ext>
                </a:extLst>
              </a:tr>
              <a:tr h="38515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PAPANICOLAU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737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2.024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1064743"/>
                  </a:ext>
                </a:extLst>
              </a:tr>
              <a:tr h="40347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ADMINISTRAÇÃO MEDICAMENTOS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2.762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68977252"/>
                  </a:ext>
                </a:extLst>
              </a:tr>
              <a:tr h="377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AVALIAÇÃO DE PESO  E ALTURA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78.567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253.090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29218790"/>
                  </a:ext>
                </a:extLst>
              </a:tr>
              <a:tr h="37422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ysClr val="windowText" lastClr="000000"/>
                          </a:solidFill>
                        </a:rPr>
                        <a:t>TESTES</a:t>
                      </a:r>
                      <a:r>
                        <a:rPr lang="pt-BR" sz="1800" baseline="0" dirty="0">
                          <a:solidFill>
                            <a:sysClr val="windowText" lastClr="000000"/>
                          </a:solidFill>
                        </a:rPr>
                        <a:t> RÁPIDOS</a:t>
                      </a:r>
                      <a:endParaRPr sz="180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3.253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3611988"/>
                  </a:ext>
                </a:extLst>
              </a:tr>
              <a:tr h="420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0" dirty="0">
                          <a:solidFill>
                            <a:sysClr val="windowText" lastClr="000000"/>
                          </a:solidFill>
                        </a:rPr>
                        <a:t>ABERTURA DE PRÉ NATAL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42242"/>
                  </a:ext>
                </a:extLst>
              </a:tr>
              <a:tr h="328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ysClr val="windowText" lastClr="000000"/>
                          </a:solidFill>
                        </a:rPr>
                        <a:t>RETIRADA DE PONTOS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23809900"/>
                  </a:ext>
                </a:extLst>
              </a:tr>
              <a:tr h="3459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ysClr val="windowText" lastClr="000000"/>
                          </a:solidFill>
                        </a:rPr>
                        <a:t>VACINAS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6.536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79830179"/>
                  </a:ext>
                </a:extLst>
              </a:tr>
              <a:tr h="362313">
                <a:tc>
                  <a:txBody>
                    <a:bodyPr/>
                    <a:lstStyle/>
                    <a:p>
                      <a:pPr algn="l"/>
                      <a:r>
                        <a:rPr lang="pt-BR" sz="1800" dirty="0"/>
                        <a:t>VISITA MÉDICO E ENFERMEIRO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332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916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14661931"/>
                  </a:ext>
                </a:extLst>
              </a:tr>
              <a:tr h="420855">
                <a:tc>
                  <a:txBody>
                    <a:bodyPr/>
                    <a:lstStyle/>
                    <a:p>
                      <a:pPr algn="l"/>
                      <a:r>
                        <a:rPr lang="pt-BR" sz="1800" dirty="0"/>
                        <a:t>VISITA AGENTE COMUNITÁRIO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36.230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121.513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49753918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30A8EB2F-6C68-F52C-6C5E-B87DF8CD9B2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513185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062B8-65A1-BF54-9E98-8994129DA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30EEC17-A869-E104-9DB4-A01F4E8A3F53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5D7B3A-AF19-F77F-70AA-AA95799B6B26}"/>
              </a:ext>
            </a:extLst>
          </p:cNvPr>
          <p:cNvSpPr txBox="1"/>
          <p:nvPr/>
        </p:nvSpPr>
        <p:spPr>
          <a:xfrm>
            <a:off x="0" y="10533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Capacitação para os Servidores.</a:t>
            </a:r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C7335E1-8D9A-D683-5082-1AFFFDCCA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4" y="2408721"/>
            <a:ext cx="4251156" cy="25704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3E19D6C-9365-7454-65A1-4BB9FB83D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9" y="2408721"/>
            <a:ext cx="4251157" cy="25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54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958F-1538-0AD5-E4F8-123B3EDA3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F1F6A1C-D328-6689-E6D1-A8718BCF2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2" y="929638"/>
            <a:ext cx="3422316" cy="25667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A71CDF0-484B-78A6-D7D9-F4241C6FC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" y="3703264"/>
            <a:ext cx="3422316" cy="25667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384A110-8841-A065-5FA0-4C638BDAB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2" y="3703264"/>
            <a:ext cx="3422317" cy="256673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D4AEA83-DC12-0594-F387-589E2B9251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" y="929638"/>
            <a:ext cx="3422316" cy="256673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49F67A6-1861-7669-A2AB-BA1EBFE8941C}"/>
              </a:ext>
            </a:extLst>
          </p:cNvPr>
          <p:cNvSpPr txBox="1"/>
          <p:nvPr/>
        </p:nvSpPr>
        <p:spPr>
          <a:xfrm>
            <a:off x="1259305" y="454335"/>
            <a:ext cx="662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Grupo de gestantes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3C8D5EF-464A-AFDB-032C-F0BD0E2B72B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344095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F12D-3E46-F55D-5284-DAFE5BDC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065B7B-7B67-6056-4FF7-B7C4081CB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" y="1443789"/>
            <a:ext cx="3384884" cy="370706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A7EC75-C25C-3106-078C-12369B4DF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73" y="1443788"/>
            <a:ext cx="5205663" cy="37070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3B26317-FBBA-29E9-041C-7658977DDAED}"/>
              </a:ext>
            </a:extLst>
          </p:cNvPr>
          <p:cNvSpPr txBox="1"/>
          <p:nvPr/>
        </p:nvSpPr>
        <p:spPr>
          <a:xfrm>
            <a:off x="2991278" y="721894"/>
            <a:ext cx="316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Grupo de Hiperdia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0A0ECA-9F6C-7FA7-5A4E-9D3C2ED34C6D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261428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F9279-91B6-0302-51CC-52B661F5E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14FA0B7-DC58-7EFC-1217-CE7446B43E5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400441" y="822931"/>
            <a:ext cx="6343116" cy="4836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pt-BR" sz="1477" b="1" dirty="0">
                <a:solidFill>
                  <a:schemeClr val="tx1"/>
                </a:solidFill>
              </a:rPr>
              <a:t>A Secretaria Municipal de Saúde atualmente conta com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04 Unidades Básicas de Saúde na Área Urbana, que prestam atendimento médico e odontológico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08 Unidades de Saúde na Área Rural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Farmácia Central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Farmácia na U.B.S. Dr. Domingos Cunha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Farmácia na U.B.S. Hélio Araújo de Masi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Farmácia no Hospital Municipal Carolina Lupion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Clínica Municipal de Fisioterapia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Hospital Municipal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Sede Administrativa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C.A.P.S. (Centro de Atenção Psicossocial)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Laboratório Municipal de Análises Clínicas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SAMU – Serviço de Atendimento Móvel de Urgência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Centro de castração Municipal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pt-BR" sz="1477" dirty="0">
                <a:solidFill>
                  <a:schemeClr val="tx1"/>
                </a:solidFill>
              </a:rPr>
              <a:t>01 Ambulatório de especialidades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pt-BR" sz="1477" dirty="0">
              <a:solidFill>
                <a:schemeClr val="tx1"/>
              </a:solidFill>
            </a:endParaRPr>
          </a:p>
        </p:txBody>
      </p:sp>
      <p:sp>
        <p:nvSpPr>
          <p:cNvPr id="3" name="Título 8">
            <a:extLst>
              <a:ext uri="{FF2B5EF4-FFF2-40B4-BE49-F238E27FC236}">
                <a16:creationId xmlns:a16="http://schemas.microsoft.com/office/drawing/2014/main" id="{11B486FD-5E1F-CF10-A80A-BD0998ACB25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96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24C5-5D0F-222C-8A70-F9A45D2A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E710CC-0CF4-42D7-FF1E-BCC866568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28957"/>
          <a:stretch>
            <a:fillRect/>
          </a:stretch>
        </p:blipFill>
        <p:spPr>
          <a:xfrm>
            <a:off x="4485371" y="2008108"/>
            <a:ext cx="4389122" cy="39480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F52B64-22CA-F7F2-AA9C-C8D5DC4E0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32021" r="16691" b="22267"/>
          <a:stretch>
            <a:fillRect/>
          </a:stretch>
        </p:blipFill>
        <p:spPr>
          <a:xfrm>
            <a:off x="269507" y="1785104"/>
            <a:ext cx="3906253" cy="347222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3E51865-CEA2-35C3-64CA-4FF725F95F9B}"/>
              </a:ext>
            </a:extLst>
          </p:cNvPr>
          <p:cNvSpPr txBox="1"/>
          <p:nvPr/>
        </p:nvSpPr>
        <p:spPr>
          <a:xfrm>
            <a:off x="1878193" y="523220"/>
            <a:ext cx="578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Palestra sobre Saúde Mental para os Servidores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826E70-9377-638B-04A7-3431054CF46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1301375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ECDC3-66AC-70F8-5B2F-F8A8158B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9EFE750-B12D-2AF5-2F97-363368BD50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2" y="846423"/>
            <a:ext cx="3833290" cy="28149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138E135-BF94-A6FE-C9E1-6AA9F5F5D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09" y="3799816"/>
            <a:ext cx="3898399" cy="22026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0B56FBC-2D5F-B829-3516-D94D05EC1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09" y="846423"/>
            <a:ext cx="3898399" cy="28235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F2AEFA8-CC46-7FB1-899D-EDA801E0B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2" y="3799816"/>
            <a:ext cx="3833290" cy="224277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73A0E44-04BF-4AD0-A16E-996A1877334A}"/>
              </a:ext>
            </a:extLst>
          </p:cNvPr>
          <p:cNvSpPr txBox="1"/>
          <p:nvPr/>
        </p:nvSpPr>
        <p:spPr>
          <a:xfrm>
            <a:off x="3806630" y="347198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Outubro Rosa.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5853CF-4F96-BFF6-9E39-3CC7841A2143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24043376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993E6-7DC2-99EA-5FB2-364534F9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64C73B4-48A2-3033-76CF-C026CF63A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12" y="1907005"/>
            <a:ext cx="2980825" cy="3043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A69E78F-003C-2219-1826-FB79C5771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3" y="1907005"/>
            <a:ext cx="4745458" cy="30439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0B58216-A00E-45F6-AFDB-059CEE5DB648}"/>
              </a:ext>
            </a:extLst>
          </p:cNvPr>
          <p:cNvSpPr txBox="1"/>
          <p:nvPr/>
        </p:nvSpPr>
        <p:spPr>
          <a:xfrm>
            <a:off x="1733723" y="984280"/>
            <a:ext cx="567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Campanha de vacinação e Sábado Rosa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01FE31-7926-3D9C-4C00-BEE6C4779436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845862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C86CF-565A-5739-56C7-0B4156F80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1A77CC-5226-0F8C-3C5A-668E8C4EB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" y="1580412"/>
            <a:ext cx="5335919" cy="390759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3A0905-6A87-E6B7-C389-1A5F9BCF4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18" y="1580412"/>
            <a:ext cx="2930693" cy="390759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1E9933A-7952-C12A-72C3-BCDCB15BB622}"/>
              </a:ext>
            </a:extLst>
          </p:cNvPr>
          <p:cNvSpPr txBox="1"/>
          <p:nvPr/>
        </p:nvSpPr>
        <p:spPr>
          <a:xfrm>
            <a:off x="0" y="72366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Palestra no Instituto Federal do Paraná, campus Jaguariaíva, com o tema Combate ao Tabagismo com ênfase sobre os dispositivos eletrônicos de fumar.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12CDB3-E75B-F09C-8A28-FE29885F7AD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4823723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97814-1EEF-D0AB-55D2-4378E5E86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408B915-D53A-143F-CF8C-C728E420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" y="1514374"/>
            <a:ext cx="4427621" cy="33618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9644433-C3A5-3A5A-0520-B1CCB3C9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1" y="2120766"/>
            <a:ext cx="4427621" cy="336182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9E1AB6C-6C44-D515-5098-B10D8A9D2FCD}"/>
              </a:ext>
            </a:extLst>
          </p:cNvPr>
          <p:cNvSpPr txBox="1"/>
          <p:nvPr/>
        </p:nvSpPr>
        <p:spPr>
          <a:xfrm>
            <a:off x="926432" y="742691"/>
            <a:ext cx="729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Palestra sobre saúde da mulher no CRAS Primavera.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C6B9F1A-07C8-E590-7612-132201CEEA8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1773667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4E3F4-1BC6-7983-E576-E96AC992C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A8126F7-D87D-AC9C-6AA3-526AE0194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5" y="1265321"/>
            <a:ext cx="5414210" cy="40606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49E8928-DED4-C7F3-6B8B-DE7866107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21" y="1727334"/>
            <a:ext cx="3045494" cy="406065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A992D29-BBF9-B1D9-EB74-3772CB8E3B6B}"/>
              </a:ext>
            </a:extLst>
          </p:cNvPr>
          <p:cNvSpPr txBox="1"/>
          <p:nvPr/>
        </p:nvSpPr>
        <p:spPr>
          <a:xfrm>
            <a:off x="3729526" y="632660"/>
            <a:ext cx="168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Novembro Azul.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AA006B-F53F-A8B0-73E0-BB358F5C5EA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7948632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B55F-8C44-5957-24C6-9CC93C30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5AF5FBA-28AD-8852-E629-44753A186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4" y="1546637"/>
            <a:ext cx="4256505" cy="31923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F96201-A586-058B-7088-F95185478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1039"/>
            <a:ext cx="4256505" cy="319237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9535FB5-9099-EF5A-E77A-9A1FBD773D95}"/>
              </a:ext>
            </a:extLst>
          </p:cNvPr>
          <p:cNvSpPr txBox="1"/>
          <p:nvPr/>
        </p:nvSpPr>
        <p:spPr>
          <a:xfrm>
            <a:off x="535807" y="855075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Capacitação de saúde mental.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F6212E-7705-5D8D-CEB7-DB6236BC065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960978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9CE7-A627-92DA-2A5B-3F967334E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E206EA-F149-DFA6-B08F-8EBD65BC9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30" y="1859278"/>
            <a:ext cx="3012908" cy="401721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07EE09-DAA2-1DFD-5EC4-419071DAC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2" y="1243262"/>
            <a:ext cx="5356279" cy="40172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E0BD5C1-7D0A-D646-D1BB-0725B34052F5}"/>
              </a:ext>
            </a:extLst>
          </p:cNvPr>
          <p:cNvSpPr txBox="1"/>
          <p:nvPr/>
        </p:nvSpPr>
        <p:spPr>
          <a:xfrm>
            <a:off x="1515979" y="649705"/>
            <a:ext cx="6112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Palestra sobre Higiene Pessoal no Colégio Municipal Walquíria.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DE40789-E7E9-4B43-703B-FD2EA8E2D4C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APS – ATENÇÃO PRIMÁRIA EM SAÚDE</a:t>
            </a:r>
          </a:p>
        </p:txBody>
      </p:sp>
    </p:spTree>
    <p:extLst>
      <p:ext uri="{BB962C8B-B14F-4D97-AF65-F5344CB8AC3E}">
        <p14:creationId xmlns:p14="http://schemas.microsoft.com/office/powerpoint/2010/main" val="3938172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7FAC-7B39-F090-1BDE-CAAC531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970B79-25E0-0FCE-869C-319630E810D1}"/>
              </a:ext>
            </a:extLst>
          </p:cNvPr>
          <p:cNvSpPr txBox="1"/>
          <p:nvPr/>
        </p:nvSpPr>
        <p:spPr>
          <a:xfrm>
            <a:off x="0" y="2274838"/>
            <a:ext cx="9144000" cy="2308324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Caps – centro de atenção psicossocial</a:t>
            </a:r>
          </a:p>
        </p:txBody>
      </p:sp>
    </p:spTree>
    <p:extLst>
      <p:ext uri="{BB962C8B-B14F-4D97-AF65-F5344CB8AC3E}">
        <p14:creationId xmlns:p14="http://schemas.microsoft.com/office/powerpoint/2010/main" val="92751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17945"/>
              </p:ext>
            </p:extLst>
          </p:nvPr>
        </p:nvGraphicFramePr>
        <p:xfrm>
          <a:off x="712219" y="1646029"/>
          <a:ext cx="7907179" cy="321308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09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marL="7321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endParaRPr sz="11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48101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84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lang="pt-BR"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lang="pt-BR" sz="1200" b="1" spc="-50" dirty="0">
                          <a:solidFill>
                            <a:schemeClr val="tx1"/>
                          </a:solidFill>
                        </a:rPr>
                        <a:t> ATENDIMENTO SOCIAL</a:t>
                      </a:r>
                      <a:endParaRPr lang="pt-BR"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/>
                </a:tc>
                <a:tc>
                  <a:txBody>
                    <a:bodyPr/>
                    <a:lstStyle/>
                    <a:p>
                      <a:pPr marL="54356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lang="pt-BR"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/>
                </a:tc>
                <a:tc>
                  <a:txBody>
                    <a:bodyPr/>
                    <a:lstStyle/>
                    <a:p>
                      <a:pPr marL="544830" algn="l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sz="1200" b="1" spc="-1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acolhimentos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atendimentos</a:t>
                      </a:r>
                      <a:r>
                        <a:rPr sz="12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individuais.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b="1" spc="-25" dirty="0">
                          <a:solidFill>
                            <a:schemeClr val="tx1"/>
                          </a:solidFill>
                        </a:rPr>
                        <a:t>368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sz="1200" b="1" spc="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-1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encaminhamentos</a:t>
                      </a:r>
                      <a:r>
                        <a:rPr sz="12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para</a:t>
                      </a: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rede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b="1" spc="-25" dirty="0">
                          <a:solidFill>
                            <a:schemeClr val="tx1"/>
                          </a:solidFill>
                        </a:rPr>
                        <a:t>46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consultas</a:t>
                      </a:r>
                      <a:r>
                        <a:rPr sz="12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psiquiátricas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1.171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 de</a:t>
                      </a:r>
                      <a:r>
                        <a:rPr sz="1200" b="1" spc="-1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atendimentos</a:t>
                      </a:r>
                      <a:r>
                        <a:rPr sz="12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psicológicos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162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sz="1200" b="1" spc="-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da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 enfermagem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183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2000" b="1" dirty="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N°</a:t>
                      </a: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participação</a:t>
                      </a: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sz="1200" b="1" spc="-5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reuniões/</a:t>
                      </a:r>
                      <a:r>
                        <a:rPr sz="12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conselhos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5245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61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2000" b="1" dirty="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Pacientes</a:t>
                      </a:r>
                      <a:r>
                        <a:rPr sz="1200" b="1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registrados</a:t>
                      </a:r>
                      <a:r>
                        <a:rPr sz="1200" b="1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Central</a:t>
                      </a:r>
                      <a:r>
                        <a:rPr sz="12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Leitos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5245" marB="0"/>
                </a:tc>
                <a:tc gridSpan="2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009" marB="0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690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Visitas</a:t>
                      </a:r>
                      <a:r>
                        <a:rPr sz="1200" b="1" spc="-6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domiciliares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5245" marB="0"/>
                </a:tc>
                <a:tc gridSpan="2">
                  <a:txBody>
                    <a:bodyPr/>
                    <a:lstStyle/>
                    <a:p>
                      <a:pPr marL="65595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172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009" marB="0"/>
                </a:tc>
                <a:tc hMerge="1">
                  <a:txBody>
                    <a:bodyPr/>
                    <a:lstStyle/>
                    <a:p>
                      <a:pPr marL="65595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371029" y="2382869"/>
            <a:ext cx="30004" cy="9525"/>
          </a:xfrm>
          <a:custGeom>
            <a:avLst/>
            <a:gdLst/>
            <a:ahLst/>
            <a:cxnLst/>
            <a:rect l="l" t="t" r="r" b="b"/>
            <a:pathLst>
              <a:path w="40005" h="12700">
                <a:moveTo>
                  <a:pt x="39624" y="0"/>
                </a:moveTo>
                <a:lnTo>
                  <a:pt x="0" y="0"/>
                </a:lnTo>
                <a:lnTo>
                  <a:pt x="0" y="12192"/>
                </a:lnTo>
                <a:lnTo>
                  <a:pt x="39624" y="12192"/>
                </a:lnTo>
                <a:lnTo>
                  <a:pt x="39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sz="3600" b="1" spc="-15" dirty="0"/>
              <a:t>CAPS</a:t>
            </a:r>
            <a:r>
              <a:rPr lang="pt-BR" sz="3600" b="1" spc="-15" dirty="0"/>
              <a:t> – Centro de Atenção Psicossocial</a:t>
            </a:r>
            <a:endParaRPr sz="3600" b="1" spc="-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BEC2E-EDD1-22AA-ABA3-FA70826F2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02E72B0-9F15-8A00-12C9-DDA2ED67BFC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62828" y="943276"/>
            <a:ext cx="7341340" cy="7117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  <a:defRPr/>
            </a:pPr>
            <a:r>
              <a:rPr lang="pt-BR" sz="1662" dirty="0">
                <a:solidFill>
                  <a:schemeClr val="tx1"/>
                </a:solidFill>
              </a:rPr>
              <a:t>A rede municipal de saúde conta com </a:t>
            </a:r>
            <a:r>
              <a:rPr lang="pt-BR" sz="1662" b="1" dirty="0">
                <a:solidFill>
                  <a:schemeClr val="tx1"/>
                </a:solidFill>
              </a:rPr>
              <a:t> </a:t>
            </a:r>
            <a:r>
              <a:rPr lang="pt-BR" sz="1662" b="1" dirty="0">
                <a:solidFill>
                  <a:schemeClr val="tx1"/>
                </a:solidFill>
                <a:highlight>
                  <a:srgbClr val="FFFF00"/>
                </a:highlight>
              </a:rPr>
              <a:t>441 FUNCIONÁRIOS EM ATIVIDADE</a:t>
            </a:r>
            <a:r>
              <a:rPr lang="pt-BR" sz="1662" dirty="0">
                <a:solidFill>
                  <a:schemeClr val="tx1"/>
                </a:solidFill>
              </a:rPr>
              <a:t>, distribuídos da seguinte forma: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86FE7CA-1693-6B5A-17B8-6B843580A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759279"/>
              </p:ext>
            </p:extLst>
          </p:nvPr>
        </p:nvGraphicFramePr>
        <p:xfrm>
          <a:off x="862828" y="1654545"/>
          <a:ext cx="7341340" cy="448382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34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95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LOCAL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/>
                        <a:t>QUANTIDADE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UBS ADÉLIA KOJO BALDIN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UBS DR.º AMÉRICO FAUSTINO DE CARVALHO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UBS DR.º DOMINGOS CUNHA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58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UBS DR.º HÉLIO ARAÚJO DE</a:t>
                      </a:r>
                      <a:r>
                        <a:rPr lang="pt-BR" sz="1600" b="1" baseline="0" dirty="0"/>
                        <a:t> MASI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41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DISTRITO INDUSTRIAL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3593000971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CENTRO MUNICIPAL DE CASTRAÇÃO</a:t>
                      </a: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4036136381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UBS’S RURAIS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CAPS – CENTRO</a:t>
                      </a:r>
                      <a:r>
                        <a:rPr lang="pt-BR" sz="1600" b="1" baseline="0" dirty="0"/>
                        <a:t> DE ATENÇÃO PSICOSSOCIAL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CLÍNICA MUNICIPAL</a:t>
                      </a:r>
                      <a:r>
                        <a:rPr lang="pt-BR" sz="1600" b="1" baseline="0" dirty="0"/>
                        <a:t> DE </a:t>
                      </a:r>
                      <a:r>
                        <a:rPr lang="pt-BR" sz="1600" b="1" dirty="0"/>
                        <a:t>FISIOTERAPIA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HOSPITAL MUNICIPAL CAROLINA LUPION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162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/>
                        <a:t>SEMUS –</a:t>
                      </a:r>
                      <a:r>
                        <a:rPr lang="pt-BR" sz="1600" b="1" baseline="0" dirty="0"/>
                        <a:t> SECRETARIA MUNICIPAL DE SAÚDE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89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AMBULATÓRIO DE ESPECIALIDADES</a:t>
                      </a: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3205049539"/>
                  </a:ext>
                </a:extLst>
              </a:tr>
              <a:tr h="278948">
                <a:tc>
                  <a:txBody>
                    <a:bodyPr/>
                    <a:lstStyle/>
                    <a:p>
                      <a:r>
                        <a:rPr lang="pt-BR" sz="1600" b="1" dirty="0"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pt-BR" sz="1600" b="1" dirty="0">
                        <a:solidFill>
                          <a:sysClr val="windowText" lastClr="0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</a:rPr>
                        <a:t>441</a:t>
                      </a: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ítulo 8">
            <a:extLst>
              <a:ext uri="{FF2B5EF4-FFF2-40B4-BE49-F238E27FC236}">
                <a16:creationId xmlns:a16="http://schemas.microsoft.com/office/drawing/2014/main" id="{33F7E058-936B-5DB8-DE67-4F36B5A0E1B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3999" cy="68339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</a:rPr>
              <a:t>GESTÃO DO TRABALHO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982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623278"/>
              </p:ext>
            </p:extLst>
          </p:nvPr>
        </p:nvGraphicFramePr>
        <p:xfrm>
          <a:off x="605075" y="1629203"/>
          <a:ext cx="7933850" cy="359959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Pacientes</a:t>
                      </a:r>
                      <a:r>
                        <a:rPr sz="1200" b="1" spc="-5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internados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leitos</a:t>
                      </a:r>
                      <a:r>
                        <a:rPr sz="12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psiquiátricos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3816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Pacientes</a:t>
                      </a:r>
                      <a:r>
                        <a:rPr sz="1200" b="1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cancelado</a:t>
                      </a:r>
                      <a:r>
                        <a:rPr sz="12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 central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Encaminhamento</a:t>
                      </a:r>
                      <a:r>
                        <a:rPr sz="1200" b="1" spc="-3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HMCL</a:t>
                      </a:r>
                      <a:r>
                        <a:rPr sz="1200" b="1" spc="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SUICIDIO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28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Monitoramentos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36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Pacientes</a:t>
                      </a:r>
                      <a:r>
                        <a:rPr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medicação</a:t>
                      </a:r>
                      <a:r>
                        <a:rPr sz="1200" b="1" spc="-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assistida</a:t>
                      </a: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 anchor="ctr"/>
                </a:tc>
                <a:tc>
                  <a:txBody>
                    <a:bodyPr/>
                    <a:lstStyle/>
                    <a:p>
                      <a:pPr marR="2129155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sz="12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Hospitalar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39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PACIENTES</a:t>
                      </a:r>
                      <a:r>
                        <a:rPr sz="12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spc="-20" dirty="0">
                          <a:solidFill>
                            <a:schemeClr val="tx1"/>
                          </a:solidFill>
                        </a:rPr>
                        <a:t>ATENDIMENTO EM GRUPO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5245" marB="0" anchor="ctr"/>
                </a:tc>
                <a:tc>
                  <a:txBody>
                    <a:bodyPr/>
                    <a:lstStyle/>
                    <a:p>
                      <a:pPr marR="2129155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44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94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MATRICIAMENTO</a:t>
                      </a:r>
                      <a:r>
                        <a:rPr sz="1200" b="1" spc="-4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UNIDADES</a:t>
                      </a:r>
                      <a:r>
                        <a:rPr sz="1200" b="1" spc="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BASICAS</a:t>
                      </a:r>
                      <a:endParaRPr sz="1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5245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sz="15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00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3C1E249E-C616-851D-0F64-BA34D9DF4F92}"/>
              </a:ext>
            </a:extLst>
          </p:cNvPr>
          <p:cNvSpPr txBox="1">
            <a:spLocks/>
          </p:cNvSpPr>
          <p:nvPr/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pt-BR" sz="3600" b="1" spc="-15"/>
              <a:t>CAPS – Centro de Atenção Psicossocial</a:t>
            </a:r>
            <a:endParaRPr lang="pt-BR" sz="3600" b="1" spc="-1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803458"/>
              </p:ext>
            </p:extLst>
          </p:nvPr>
        </p:nvGraphicFramePr>
        <p:xfrm>
          <a:off x="692467" y="2172557"/>
          <a:ext cx="7933849" cy="298037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3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3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72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200" b="1" spc="-25" dirty="0">
                          <a:solidFill>
                            <a:schemeClr val="tx1"/>
                          </a:solidFill>
                        </a:rPr>
                        <a:t>MATRICIAMENTO</a:t>
                      </a:r>
                      <a:r>
                        <a:rPr sz="1200" b="1" spc="-5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SERVIÇO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sz="1200" b="1" spc="1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tx1"/>
                          </a:solidFill>
                        </a:rPr>
                        <a:t>URGENCIA/EMERGENCIA</a:t>
                      </a:r>
                      <a:endParaRPr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3816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00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2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PALESTRAS</a:t>
                      </a:r>
                      <a:r>
                        <a:rPr sz="12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spc="-60" dirty="0">
                          <a:solidFill>
                            <a:schemeClr val="tx1"/>
                          </a:solidFill>
                        </a:rPr>
                        <a:t>NA REDE ESTADUAL</a:t>
                      </a:r>
                      <a:endParaRPr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3816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05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2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pt-BR" sz="1200" b="1" spc="-20" dirty="0">
                          <a:solidFill>
                            <a:schemeClr val="tx1"/>
                          </a:solidFill>
                        </a:rPr>
                        <a:t>ACOMPANHAMENTO INTERNAÇAO</a:t>
                      </a:r>
                      <a:endParaRPr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01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858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29">
                <a:tc>
                  <a:txBody>
                    <a:bodyPr/>
                    <a:lstStyle/>
                    <a:p>
                      <a:pPr marL="7048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1" spc="-20" dirty="0">
                          <a:solidFill>
                            <a:schemeClr val="tx1"/>
                          </a:solidFill>
                        </a:rPr>
                        <a:t>PALESTRAS</a:t>
                      </a:r>
                      <a:r>
                        <a:rPr sz="12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NA REDE</a:t>
                      </a:r>
                      <a:r>
                        <a:rPr sz="1200" b="1" spc="-6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spc="-25" dirty="0">
                          <a:solidFill>
                            <a:schemeClr val="tx1"/>
                          </a:solidFill>
                        </a:rPr>
                        <a:t>MUNICIPAL</a:t>
                      </a:r>
                      <a:endParaRPr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293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29">
                <a:tc>
                  <a:txBody>
                    <a:bodyPr/>
                    <a:lstStyle/>
                    <a:p>
                      <a:pPr marL="57340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spc="-30" dirty="0">
                          <a:solidFill>
                            <a:schemeClr val="tx1"/>
                          </a:solidFill>
                        </a:rPr>
                        <a:t>CAPACITAÇÃO</a:t>
                      </a:r>
                      <a:r>
                        <a:rPr lang="pt-BR" sz="1200" b="1" spc="-35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dirty="0">
                          <a:solidFill>
                            <a:schemeClr val="tx1"/>
                          </a:solidFill>
                        </a:rPr>
                        <a:t>TÉCNICA</a:t>
                      </a:r>
                      <a:r>
                        <a:rPr lang="pt-BR" sz="1200" b="1" spc="-4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200" b="1" spc="-10" dirty="0">
                          <a:solidFill>
                            <a:schemeClr val="tx1"/>
                          </a:solidFill>
                        </a:rPr>
                        <a:t>PROFISSIONAL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54769" marB="0" anchor="ctr"/>
                </a:tc>
                <a:tc>
                  <a:txBody>
                    <a:bodyPr/>
                    <a:lstStyle/>
                    <a:p>
                      <a:pPr marR="2193925" algn="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05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729">
                <a:tc>
                  <a:txBody>
                    <a:bodyPr/>
                    <a:lstStyle/>
                    <a:p>
                      <a:pPr marL="5734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</a:rPr>
                        <a:t>ATENDIMENTO SISTEMA PRISIONAL </a:t>
                      </a:r>
                      <a:endParaRPr sz="12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4769" marB="0" anchor="ctr"/>
                </a:tc>
                <a:tc>
                  <a:txBody>
                    <a:bodyPr/>
                    <a:lstStyle/>
                    <a:p>
                      <a:pPr marR="2197100" algn="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pt-BR" sz="1500" b="1" dirty="0">
                          <a:solidFill>
                            <a:schemeClr val="tx1"/>
                          </a:solidFill>
                        </a:rPr>
                        <a:t>09</a:t>
                      </a:r>
                      <a:endParaRPr sz="15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5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4">
            <a:extLst>
              <a:ext uri="{FF2B5EF4-FFF2-40B4-BE49-F238E27FC236}">
                <a16:creationId xmlns:a16="http://schemas.microsoft.com/office/drawing/2014/main" id="{20B5C5FB-3AAA-5AC0-EB82-9584F761ACC9}"/>
              </a:ext>
            </a:extLst>
          </p:cNvPr>
          <p:cNvSpPr txBox="1">
            <a:spLocks/>
          </p:cNvSpPr>
          <p:nvPr/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pt-BR" sz="3600" b="1" spc="-15"/>
              <a:t>CAPS – Centro de Atenção Psicossocial</a:t>
            </a:r>
            <a:endParaRPr lang="pt-BR" sz="3600" b="1" spc="-1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D2C56-5356-E2CC-B02C-D123EF2B0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DF49641F-5B3B-E968-CDB1-10193FEAE452}"/>
              </a:ext>
            </a:extLst>
          </p:cNvPr>
          <p:cNvSpPr txBox="1">
            <a:spLocks/>
          </p:cNvSpPr>
          <p:nvPr/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pt-BR" sz="3600" b="1" spc="-15"/>
              <a:t>CAPS – Centro de Atenção Psicossocial</a:t>
            </a:r>
            <a:endParaRPr lang="pt-BR" sz="3600" b="1" spc="-15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1AB22F-179C-8C73-35BF-C6DA48856A60}"/>
              </a:ext>
            </a:extLst>
          </p:cNvPr>
          <p:cNvSpPr txBox="1"/>
          <p:nvPr/>
        </p:nvSpPr>
        <p:spPr>
          <a:xfrm>
            <a:off x="1470581" y="949730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PALESTRAS NA REDE ESTADUAL DE ENSINO</a:t>
            </a:r>
          </a:p>
        </p:txBody>
      </p:sp>
      <p:pic>
        <p:nvPicPr>
          <p:cNvPr id="7" name="Imagem 6" descr="Grupo de pessoas sentadas ao redor de uma cortina&#10;&#10;O conteúdo gerado por IA pode estar incorreto.">
            <a:extLst>
              <a:ext uri="{FF2B5EF4-FFF2-40B4-BE49-F238E27FC236}">
                <a16:creationId xmlns:a16="http://schemas.microsoft.com/office/drawing/2014/main" id="{530C80AD-D63E-0889-BF5F-07C11BDD5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" y="1851158"/>
            <a:ext cx="4828674" cy="2716129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D45E1278-34F8-3B6A-EFB8-2DCAD5910D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1850" y="32092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65910864-6587-403B-2F87-2CEE41CBA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06664" y="4046620"/>
            <a:ext cx="1365183" cy="13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 descr="Sala de reunião com pessoas ao redor&#10;&#10;O conteúdo gerado por IA pode estar incorreto.">
            <a:extLst>
              <a:ext uri="{FF2B5EF4-FFF2-40B4-BE49-F238E27FC236}">
                <a16:creationId xmlns:a16="http://schemas.microsoft.com/office/drawing/2014/main" id="{BAAD9868-71CB-1F6E-8CA9-EF78B94D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1" r="39211" b="15111"/>
          <a:stretch>
            <a:fillRect/>
          </a:stretch>
        </p:blipFill>
        <p:spPr>
          <a:xfrm>
            <a:off x="5437332" y="1514478"/>
            <a:ext cx="2609387" cy="47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4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C0CFF-A77F-F28D-5CD7-2BB26551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88F04278-8DFB-8E7A-0D0E-2E8396C16E36}"/>
              </a:ext>
            </a:extLst>
          </p:cNvPr>
          <p:cNvSpPr txBox="1">
            <a:spLocks/>
          </p:cNvSpPr>
          <p:nvPr/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pt-BR" sz="3600" b="1" spc="-15"/>
              <a:t>CAPS – Centro de Atenção Psicossocial</a:t>
            </a:r>
            <a:endParaRPr lang="pt-BR" sz="3600" b="1" spc="-15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299C8D-7716-A9AB-D00D-DC8B620F8285}"/>
              </a:ext>
            </a:extLst>
          </p:cNvPr>
          <p:cNvSpPr txBox="1"/>
          <p:nvPr/>
        </p:nvSpPr>
        <p:spPr>
          <a:xfrm>
            <a:off x="1470581" y="949730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prstClr val="black"/>
                </a:solidFill>
              </a:rPr>
              <a:t>PALESTRAS NA REDE MUNICIPAL DE ENSINO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79835418-1C67-7390-5345-FAC6F703C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1850" y="32092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7BD0E3A7-DC09-E6EA-9E07-E3063F1E6D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06664" y="4046620"/>
            <a:ext cx="1365183" cy="13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 descr="Grupo de pessoas sentadas ao redor de uma mesa com cadeiras&#10;&#10;O conteúdo gerado por IA pode estar incorreto.">
            <a:extLst>
              <a:ext uri="{FF2B5EF4-FFF2-40B4-BE49-F238E27FC236}">
                <a16:creationId xmlns:a16="http://schemas.microsoft.com/office/drawing/2014/main" id="{3A1120EC-EC73-E9F9-2B68-612983FA3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8" y="2300436"/>
            <a:ext cx="4930535" cy="2772077"/>
          </a:xfrm>
          <a:prstGeom prst="rect">
            <a:avLst/>
          </a:prstGeom>
        </p:spPr>
      </p:pic>
      <p:pic>
        <p:nvPicPr>
          <p:cNvPr id="8" name="Imagem 7" descr="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03B93387-2377-576A-19F0-5CC555B38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90" y="1705671"/>
            <a:ext cx="2389313" cy="42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957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91A7-19EE-EA7B-9580-ED6AF5CC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4043D9C-B3A1-BA95-B365-3BA316AF34A1}"/>
              </a:ext>
            </a:extLst>
          </p:cNvPr>
          <p:cNvSpPr txBox="1">
            <a:spLocks/>
          </p:cNvSpPr>
          <p:nvPr/>
        </p:nvSpPr>
        <p:spPr>
          <a:xfrm>
            <a:off x="0" y="-1457"/>
            <a:ext cx="9144000" cy="564578"/>
          </a:xfrm>
          <a:prstGeom prst="rect">
            <a:avLst/>
          </a:prstGeom>
        </p:spPr>
        <p:txBody>
          <a:bodyPr vert="horz" wrap="square" lIns="0" tIns="10478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00000"/>
              </a:lnSpc>
              <a:spcBef>
                <a:spcPts val="83"/>
              </a:spcBef>
            </a:pPr>
            <a:r>
              <a:rPr lang="pt-BR" sz="3600" b="1" spc="-15"/>
              <a:t>CAPS – Centro de Atenção Psicossocial</a:t>
            </a:r>
            <a:endParaRPr lang="pt-BR" sz="3600" b="1" spc="-15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047666-CB73-97C3-AEFB-4CCE23E6FBC2}"/>
              </a:ext>
            </a:extLst>
          </p:cNvPr>
          <p:cNvSpPr txBox="1"/>
          <p:nvPr/>
        </p:nvSpPr>
        <p:spPr>
          <a:xfrm>
            <a:off x="1470581" y="949730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prstClr val="black"/>
                </a:solidFill>
              </a:rPr>
              <a:t>PALESTRAS NA REDE MUNICIPAL DE ENSINO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1582A14-0A2C-2C57-EFCF-EC68BB926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1850" y="32092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01A95D1-BD40-2AA8-F3CD-31FC7F4DD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06664" y="4046620"/>
            <a:ext cx="1365183" cy="13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 descr="Pessoas em pé em frente a loja&#10;&#10;O conteúdo gerado por IA pode estar incorreto.">
            <a:extLst>
              <a:ext uri="{FF2B5EF4-FFF2-40B4-BE49-F238E27FC236}">
                <a16:creationId xmlns:a16="http://schemas.microsoft.com/office/drawing/2014/main" id="{EF08D78A-4DF3-0EEE-E2A6-CAFAD643B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2" y="1446197"/>
            <a:ext cx="2615716" cy="4788567"/>
          </a:xfrm>
          <a:prstGeom prst="rect">
            <a:avLst/>
          </a:prstGeom>
        </p:spPr>
      </p:pic>
      <p:pic>
        <p:nvPicPr>
          <p:cNvPr id="11" name="Imagem 10" descr="Pessoas sentadas em uma sala&#10;&#10;O conteúdo gerado por IA pode estar incorreto.">
            <a:extLst>
              <a:ext uri="{FF2B5EF4-FFF2-40B4-BE49-F238E27FC236}">
                <a16:creationId xmlns:a16="http://schemas.microsoft.com/office/drawing/2014/main" id="{536C1139-D942-4731-5CAF-DBB5DE2BA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46197"/>
            <a:ext cx="3603397" cy="47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4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F9E64-C5C0-B866-C3D1-5405AFC7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8F320-F3DA-F28A-2FA7-B74D7BB17E03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SAÚDE BUCAL</a:t>
            </a:r>
          </a:p>
        </p:txBody>
      </p:sp>
    </p:spTree>
    <p:extLst>
      <p:ext uri="{BB962C8B-B14F-4D97-AF65-F5344CB8AC3E}">
        <p14:creationId xmlns:p14="http://schemas.microsoft.com/office/powerpoint/2010/main" val="5015489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E67F462-A1BD-FD7F-32B4-0AF91B40219A}"/>
              </a:ext>
            </a:extLst>
          </p:cNvPr>
          <p:cNvSpPr txBox="1"/>
          <p:nvPr/>
        </p:nvSpPr>
        <p:spPr>
          <a:xfrm>
            <a:off x="0" y="45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SAÚDE BUCAL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6B3BA6F-10C1-F00A-DAE9-BD98FBCEE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41606"/>
              </p:ext>
            </p:extLst>
          </p:nvPr>
        </p:nvGraphicFramePr>
        <p:xfrm>
          <a:off x="287524" y="703130"/>
          <a:ext cx="8568952" cy="218344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301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358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ATENDIMENTO ODONTOLÓGICO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UNIDADES</a:t>
                      </a:r>
                      <a:r>
                        <a:rPr lang="pt-BR" sz="1400" b="1" baseline="0" dirty="0">
                          <a:effectLst/>
                        </a:rPr>
                        <a:t> BÁSICAS DE SAÚDE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baseline="0" dirty="0">
                          <a:effectLst/>
                        </a:rPr>
                        <a:t>ÁREA URBANA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1577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147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1261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996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3981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chemeClr val="dk1"/>
                          </a:solidFill>
                          <a:effectLst/>
                        </a:rPr>
                        <a:t>UNIDADES</a:t>
                      </a:r>
                      <a:r>
                        <a:rPr lang="pt-BR" sz="140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BÁSICAS DE SAÚDE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ÁREA RURAL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48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41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24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133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4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454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PACIENTES ATENDIDOS NO QUADRIMESTRE:4.114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A94F0FCB-9667-B681-8F18-63FBC48A5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096" r="-1" b="27001"/>
          <a:stretch>
            <a:fillRect/>
          </a:stretch>
        </p:blipFill>
        <p:spPr>
          <a:xfrm>
            <a:off x="5507224" y="3037435"/>
            <a:ext cx="3349252" cy="32109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8147B99-2307-80DE-0077-4AB24B65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330"/>
          <a:stretch>
            <a:fillRect/>
          </a:stretch>
        </p:blipFill>
        <p:spPr>
          <a:xfrm>
            <a:off x="287524" y="3078556"/>
            <a:ext cx="4889440" cy="30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08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42D9-EBB7-735E-056C-E610862D3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A2CAAF-2E18-9EC5-3975-797DC1AD4D42}"/>
              </a:ext>
            </a:extLst>
          </p:cNvPr>
          <p:cNvSpPr txBox="1"/>
          <p:nvPr/>
        </p:nvSpPr>
        <p:spPr>
          <a:xfrm>
            <a:off x="0" y="45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SAÚDE BUCAL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4F2BF16-28D9-6A7E-E781-CC8B960EC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476510"/>
              </p:ext>
            </p:extLst>
          </p:nvPr>
        </p:nvGraphicFramePr>
        <p:xfrm>
          <a:off x="287524" y="867826"/>
          <a:ext cx="8568952" cy="219493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30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411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PROCEDIMENTOS ODONTOLÓGICOS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UNIDADES</a:t>
                      </a:r>
                      <a:r>
                        <a:rPr lang="pt-BR" sz="1400" b="1" baseline="0" dirty="0">
                          <a:effectLst/>
                        </a:rPr>
                        <a:t> BÁSICAS DE SAÚDE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baseline="0" dirty="0">
                          <a:effectLst/>
                        </a:rPr>
                        <a:t>ÁREA URBANA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5242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4601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3880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2883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16.606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chemeClr val="dk1"/>
                          </a:solidFill>
                          <a:effectLst/>
                        </a:rPr>
                        <a:t>UNIDADES</a:t>
                      </a:r>
                      <a:r>
                        <a:rPr lang="pt-BR" sz="140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 BÁSICAS DE SAÚDE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baseline="0" dirty="0">
                          <a:solidFill>
                            <a:schemeClr val="dk1"/>
                          </a:solidFill>
                          <a:effectLst/>
                        </a:rPr>
                        <a:t>ÁREA RURAL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264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210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112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109</a:t>
                      </a: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</a:rPr>
                        <a:t>695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86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23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PROCEDIMENTOS</a:t>
                      </a:r>
                      <a:r>
                        <a:rPr lang="pt-BR" sz="1600" baseline="0" dirty="0">
                          <a:effectLst/>
                          <a:highlight>
                            <a:srgbClr val="FFFF00"/>
                          </a:highlight>
                        </a:rPr>
                        <a:t> REALIZADOS</a:t>
                      </a: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 NO QUADRIMESTRE: 17.301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BCFE549-0C05-29AC-C9D3-0D5FD0869BD4}"/>
              </a:ext>
            </a:extLst>
          </p:cNvPr>
          <p:cNvSpPr txBox="1"/>
          <p:nvPr/>
        </p:nvSpPr>
        <p:spPr>
          <a:xfrm>
            <a:off x="1115297" y="3602831"/>
            <a:ext cx="34567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PROCEDIMENTOS:</a:t>
            </a:r>
          </a:p>
          <a:p>
            <a:r>
              <a:rPr lang="pt-BR" sz="1200" dirty="0"/>
              <a:t>Consulta odontológica;</a:t>
            </a:r>
          </a:p>
          <a:p>
            <a:r>
              <a:rPr lang="pt-BR" sz="1200" dirty="0"/>
              <a:t>Exame clínico;</a:t>
            </a:r>
          </a:p>
          <a:p>
            <a:r>
              <a:rPr lang="pt-BR" sz="1200" dirty="0"/>
              <a:t>Procedimentos restauradores;</a:t>
            </a:r>
          </a:p>
          <a:p>
            <a:r>
              <a:rPr lang="pt-BR" sz="1200" dirty="0"/>
              <a:t>Exodontias;</a:t>
            </a:r>
          </a:p>
          <a:p>
            <a:r>
              <a:rPr lang="pt-BR" sz="1200" dirty="0"/>
              <a:t>Aplicação de selante e flúor;</a:t>
            </a:r>
          </a:p>
          <a:p>
            <a:r>
              <a:rPr lang="pt-BR" sz="1200" dirty="0"/>
              <a:t>Profilaxia;</a:t>
            </a:r>
          </a:p>
          <a:p>
            <a:r>
              <a:rPr lang="pt-BR" sz="1200" dirty="0"/>
              <a:t>Raspagem e alisamento radicular (Periodontia)</a:t>
            </a:r>
          </a:p>
          <a:p>
            <a:r>
              <a:rPr lang="pt-BR" sz="1200" dirty="0" err="1"/>
              <a:t>Frenectomia</a:t>
            </a:r>
            <a:r>
              <a:rPr lang="pt-BR" sz="1200" dirty="0"/>
              <a:t>;</a:t>
            </a:r>
          </a:p>
          <a:p>
            <a:r>
              <a:rPr lang="pt-BR" sz="1200" dirty="0"/>
              <a:t>Entre outros.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947E2D4-15A1-8E75-C50A-DCBE20AB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02" y="3602831"/>
            <a:ext cx="3183124" cy="23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816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7145-EE42-E0D4-C6C9-41A613F6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0FC1C80-1DBC-6446-8FDE-132119564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022" y="3278697"/>
            <a:ext cx="1868524" cy="178686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8D8D7A9-D75C-4B0F-9C22-49799688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30" y="3278699"/>
            <a:ext cx="2065405" cy="17868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C9FB7FB-75B2-1631-AA5E-7DA8AC01017B}"/>
              </a:ext>
            </a:extLst>
          </p:cNvPr>
          <p:cNvSpPr txBox="1"/>
          <p:nvPr/>
        </p:nvSpPr>
        <p:spPr>
          <a:xfrm>
            <a:off x="0" y="623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SAÚDE BUCAL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FD8C0DA-EE0F-27DF-DA1F-ED0FEA78A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395606"/>
              </p:ext>
            </p:extLst>
          </p:nvPr>
        </p:nvGraphicFramePr>
        <p:xfrm>
          <a:off x="594946" y="452355"/>
          <a:ext cx="8229600" cy="280622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644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008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PRÓTESE – PROGRAMA JAGUARIAÍVA SORRIDENTE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Nº DE PRÓTESES ENTREGUES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(MAXILARES E MANDIBULARES)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Nº DE ATENDIMENTOS DE PRÓTESE REALIZADOS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120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111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358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8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PRÓTESES ENTREGUES: 438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D7449D99-D9DC-2017-3307-B41E6548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22" t="17266" r="19581" b="32341"/>
          <a:stretch>
            <a:fillRect/>
          </a:stretch>
        </p:blipFill>
        <p:spPr>
          <a:xfrm>
            <a:off x="5267989" y="5124180"/>
            <a:ext cx="2776911" cy="109971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8E72BE-1A3F-CE25-4C76-2BD26D5F07D7}"/>
              </a:ext>
            </a:extLst>
          </p:cNvPr>
          <p:cNvSpPr txBox="1"/>
          <p:nvPr/>
        </p:nvSpPr>
        <p:spPr>
          <a:xfrm>
            <a:off x="95464" y="3384216"/>
            <a:ext cx="3996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200" dirty="0"/>
              <a:t>É um programa que garante o acesso da população aos serviços de saúde bucal pelo SUS. Entre as ações, está a oferta de próteses dentárias que devolvem a autoestima, a capacidade de mastigação e a qualidade de vida das pessoas.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995D86-0A86-D794-1387-C440F22B0839}"/>
              </a:ext>
            </a:extLst>
          </p:cNvPr>
          <p:cNvSpPr txBox="1"/>
          <p:nvPr/>
        </p:nvSpPr>
        <p:spPr>
          <a:xfrm>
            <a:off x="374426" y="4399879"/>
            <a:ext cx="3886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1ª etapa: agendar avaliação clínica para inclusão em lista de espera.</a:t>
            </a:r>
          </a:p>
          <a:p>
            <a:r>
              <a:rPr lang="pt-BR" sz="1200" dirty="0"/>
              <a:t>2ª etapa: paciente deverá aguardar agendamento para o início do tratamento</a:t>
            </a:r>
          </a:p>
          <a:p>
            <a:r>
              <a:rPr lang="pt-BR" sz="1200" dirty="0"/>
              <a:t>3ª etapa: tratamento/confecção das próteses:</a:t>
            </a:r>
          </a:p>
          <a:p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827290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F7E4-2630-B058-A8BB-BEC2F8D31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0D5F93-DCBA-B165-95A7-CA63D22AE9BC}"/>
              </a:ext>
            </a:extLst>
          </p:cNvPr>
          <p:cNvSpPr txBox="1"/>
          <p:nvPr/>
        </p:nvSpPr>
        <p:spPr>
          <a:xfrm>
            <a:off x="185829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SAÚDE BUCAL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863715E-5328-7A46-3278-828864A15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76927"/>
              </p:ext>
            </p:extLst>
          </p:nvPr>
        </p:nvGraphicFramePr>
        <p:xfrm>
          <a:off x="539552" y="1147335"/>
          <a:ext cx="8208912" cy="180971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07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ATENDIMENTO PRÉ-NATAL ODONTOLÓGICO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Nº DE ATENDIMENTOS ODONTOLOGICOS EM GESTANTES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89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62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ATENDIMENTOS ODONTOLÓGICOS DE GESTANTE: 227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8CD0FA61-9B2D-AA56-5A0A-2B3A3F3DE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20"/>
          <a:stretch>
            <a:fillRect/>
          </a:stretch>
        </p:blipFill>
        <p:spPr>
          <a:xfrm>
            <a:off x="539552" y="3280896"/>
            <a:ext cx="4218277" cy="24405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182AC6A-E17B-8988-52E8-371A01A63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737"/>
          <a:stretch>
            <a:fillRect/>
          </a:stretch>
        </p:blipFill>
        <p:spPr>
          <a:xfrm>
            <a:off x="4937808" y="3280896"/>
            <a:ext cx="3810656" cy="24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0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7015-34A3-8FC6-172E-3B2D0C9DB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44FCE9F-C15B-1F5A-43D8-FB400B66D470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C00000"/>
                </a:solidFill>
                <a:latin typeface="Bebas Neue" panose="020B0606020202050201" pitchFamily="34" charset="0"/>
              </a:rPr>
              <a:t>Gestão financeira</a:t>
            </a:r>
          </a:p>
        </p:txBody>
      </p:sp>
    </p:spTree>
    <p:extLst>
      <p:ext uri="{BB962C8B-B14F-4D97-AF65-F5344CB8AC3E}">
        <p14:creationId xmlns:p14="http://schemas.microsoft.com/office/powerpoint/2010/main" val="20823983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F709-EF3A-1307-C4D8-7A2B917B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24FF82-A7D3-7750-D253-564ABF5B44DD}"/>
              </a:ext>
            </a:extLst>
          </p:cNvPr>
          <p:cNvSpPr txBox="1"/>
          <p:nvPr/>
        </p:nvSpPr>
        <p:spPr>
          <a:xfrm>
            <a:off x="0" y="45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SAÚDE BUCAL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AB8D836-C75E-A4A4-7525-8DC407778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548471"/>
              </p:ext>
            </p:extLst>
          </p:nvPr>
        </p:nvGraphicFramePr>
        <p:xfrm>
          <a:off x="467544" y="869055"/>
          <a:ext cx="8208912" cy="166569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ATENDIMENTO PRESOS</a:t>
                      </a:r>
                      <a:r>
                        <a:rPr lang="pt-BR" sz="2000" baseline="0" dirty="0"/>
                        <a:t> LOCAIS </a:t>
                      </a:r>
                      <a:r>
                        <a:rPr lang="pt-BR" sz="1200" baseline="0" dirty="0"/>
                        <a:t>( ATENDIMENTO CONFORME DEMANDA)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Nº DE ATENDIMENTOS ODONTOLOGICOS 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ATENDIMENTOS ODONTOLÓGICOS: 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EB211D2A-A1EE-94E0-5642-82BDF9A0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496" y="2814449"/>
            <a:ext cx="2511169" cy="33482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C39D3C8-2541-6259-746D-EA93B0AD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08" y="2814448"/>
            <a:ext cx="2511169" cy="33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910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5344-FEC8-E887-73E9-31FDE2938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BD6534-C194-C981-482B-EBA276D3AC98}"/>
              </a:ext>
            </a:extLst>
          </p:cNvPr>
          <p:cNvSpPr txBox="1"/>
          <p:nvPr/>
        </p:nvSpPr>
        <p:spPr>
          <a:xfrm>
            <a:off x="0" y="45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SAÚDE BUCAL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F11AC61-498C-19E7-3BBD-59E987C15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45235"/>
              </p:ext>
            </p:extLst>
          </p:nvPr>
        </p:nvGraphicFramePr>
        <p:xfrm>
          <a:off x="467544" y="800994"/>
          <a:ext cx="8208912" cy="159368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5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/>
                        <a:t>ATENDIMENTO ODONTOLÓGICO DOMICILIAR</a:t>
                      </a:r>
                      <a:r>
                        <a:rPr lang="pt-BR" sz="1100" dirty="0"/>
                        <a:t> ( ATENDIMENTO CONFORME DEMANDA)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MÊS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SETEMBRO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OUTUBRO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NOVEMBRO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DEZEMBRO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Nº DE ATENDIMENTOS ODONTOLOGICOS 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26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 DE ATENDIMENTOS ODONTOLÓGICOS DOMICILIARES: 14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2D6BCAFC-0234-5AB4-7259-8CC84CA4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571249"/>
            <a:ext cx="2400300" cy="31904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B45E2C-885F-0CFC-7455-FC2CC99B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543" y="2571247"/>
            <a:ext cx="2400301" cy="31904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333E3F2-8C9B-74AB-C6D7-CA0CC2089F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76" r="857"/>
          <a:stretch>
            <a:fillRect/>
          </a:stretch>
        </p:blipFill>
        <p:spPr>
          <a:xfrm>
            <a:off x="6634162" y="2571249"/>
            <a:ext cx="2051623" cy="31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1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50B35-E816-83B7-A784-497EB149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9270CB2-0A2F-A48A-D6F0-ECAB955BEF88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Assistência social</a:t>
            </a:r>
          </a:p>
        </p:txBody>
      </p:sp>
    </p:spTree>
    <p:extLst>
      <p:ext uri="{BB962C8B-B14F-4D97-AF65-F5344CB8AC3E}">
        <p14:creationId xmlns:p14="http://schemas.microsoft.com/office/powerpoint/2010/main" val="3945917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6B7EB10-4F01-1146-4767-02BEABE6F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74024"/>
              </p:ext>
            </p:extLst>
          </p:nvPr>
        </p:nvGraphicFramePr>
        <p:xfrm>
          <a:off x="584791" y="1648779"/>
          <a:ext cx="7974418" cy="373824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40393">
                  <a:extLst>
                    <a:ext uri="{9D8B030D-6E8A-4147-A177-3AD203B41FA5}">
                      <a16:colId xmlns:a16="http://schemas.microsoft.com/office/drawing/2014/main" val="3812586600"/>
                    </a:ext>
                  </a:extLst>
                </a:gridCol>
                <a:gridCol w="2184772">
                  <a:extLst>
                    <a:ext uri="{9D8B030D-6E8A-4147-A177-3AD203B41FA5}">
                      <a16:colId xmlns:a16="http://schemas.microsoft.com/office/drawing/2014/main" val="4279475965"/>
                    </a:ext>
                  </a:extLst>
                </a:gridCol>
                <a:gridCol w="1849253">
                  <a:extLst>
                    <a:ext uri="{9D8B030D-6E8A-4147-A177-3AD203B41FA5}">
                      <a16:colId xmlns:a16="http://schemas.microsoft.com/office/drawing/2014/main" val="829673952"/>
                    </a:ext>
                  </a:extLst>
                </a:gridCol>
              </a:tblGrid>
              <a:tr h="918848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   SETOR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</a:rPr>
                        <a:t> DE SERVIÇO SOCIAL SEMUS</a:t>
                      </a:r>
                    </a:p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           ATIVIDADE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</a:rPr>
                        <a:t>S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REALIZADAS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3º QUADRIMESTRE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TOTAL NO ANO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13020679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ATENDIMENTO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SOCIAL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</a:rPr>
                        <a:t> -  ENTREVISTA SOCIAL -  VISITA DOMICILIAR – CADASTROS - ENCAMINHAMENTO ÓRTESE/PRÓTESE -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AGENDAMENTO DE RETORNOS/EXAMES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</a:rPr>
                        <a:t> FORA DO MUNICÍPIO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2.029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5.997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77523955"/>
                  </a:ext>
                </a:extLst>
              </a:tr>
              <a:tr h="866060">
                <a:tc>
                  <a:txBody>
                    <a:bodyPr/>
                    <a:lstStyle/>
                    <a:p>
                      <a:r>
                        <a:rPr lang="pt-BR" sz="1400" b="0" baseline="0" dirty="0">
                          <a:solidFill>
                            <a:schemeClr val="tx1"/>
                          </a:solidFill>
                        </a:rPr>
                        <a:t>DISPENSAÇÃO DE BENEFÍCIOS EVENTUAIS: FRALDAS GERIÁTRICAS -  FÓRMULAS ALIMENTARES/LEITES ESPECIAIS- BOLSA DE COLOSTOMIA – FRASCOS – EQUIPOS  E INSUMOS 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8.766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27.310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751819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AUTORIZAÇÃO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</a:rPr>
                        <a:t> PARA  CASA DE APOIO -  CAMPO LARGO/CURITIBA</a:t>
                      </a:r>
                      <a:endParaRPr lang="pt-B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58 DIÁRIAS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134 DIÁRIAS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85581195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1CEA5552-ED0F-F9ED-E519-59B74EB7343C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198698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BF6F4-2956-2D9B-0937-C14395FC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69AB46-B81A-B645-D7B3-64EA02F7910E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Clínica municipal de fisioterapia</a:t>
            </a:r>
          </a:p>
        </p:txBody>
      </p:sp>
    </p:spTree>
    <p:extLst>
      <p:ext uri="{BB962C8B-B14F-4D97-AF65-F5344CB8AC3E}">
        <p14:creationId xmlns:p14="http://schemas.microsoft.com/office/powerpoint/2010/main" val="32492150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3DB0-4C80-EE93-A82B-6ACDF607B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402EB77-7995-53C9-7CF8-6EC0E793CA49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CLÍNICA MUNICIPAL DE FISIOTERAPIA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3A19BDA-3602-E8D6-28D1-EDFDF4659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12052"/>
              </p:ext>
            </p:extLst>
          </p:nvPr>
        </p:nvGraphicFramePr>
        <p:xfrm>
          <a:off x="693019" y="1605012"/>
          <a:ext cx="7757961" cy="36461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{9D7B26C5-4107-4FEC-AEDC-1716B250A1EF}</a:tableStyleId>
              </a:tblPr>
              <a:tblGrid>
                <a:gridCol w="2916455">
                  <a:extLst>
                    <a:ext uri="{9D8B030D-6E8A-4147-A177-3AD203B41FA5}">
                      <a16:colId xmlns:a16="http://schemas.microsoft.com/office/drawing/2014/main" val="3610862829"/>
                    </a:ext>
                  </a:extLst>
                </a:gridCol>
                <a:gridCol w="1899618">
                  <a:extLst>
                    <a:ext uri="{9D8B030D-6E8A-4147-A177-3AD203B41FA5}">
                      <a16:colId xmlns:a16="http://schemas.microsoft.com/office/drawing/2014/main" val="2919869221"/>
                    </a:ext>
                  </a:extLst>
                </a:gridCol>
                <a:gridCol w="1170841">
                  <a:extLst>
                    <a:ext uri="{9D8B030D-6E8A-4147-A177-3AD203B41FA5}">
                      <a16:colId xmlns:a16="http://schemas.microsoft.com/office/drawing/2014/main" val="325715442"/>
                    </a:ext>
                  </a:extLst>
                </a:gridCol>
                <a:gridCol w="1771047">
                  <a:extLst>
                    <a:ext uri="{9D8B030D-6E8A-4147-A177-3AD203B41FA5}">
                      <a16:colId xmlns:a16="http://schemas.microsoft.com/office/drawing/2014/main" val="3934557743"/>
                    </a:ext>
                  </a:extLst>
                </a:gridCol>
              </a:tblGrid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PROCEDIMENTOS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Nº. DE ATENDIMENTOS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FALTAS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REMARCAÇÕES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6695790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Fisioterapia 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147028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Domiciliares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134346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HMCL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4195520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Atendimentos Psicóloga TEA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546722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711797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F7BDEA6-71F6-67B9-C5B5-F6369E21DA21}"/>
              </a:ext>
            </a:extLst>
          </p:cNvPr>
          <p:cNvSpPr txBox="1"/>
          <p:nvPr/>
        </p:nvSpPr>
        <p:spPr>
          <a:xfrm>
            <a:off x="1470581" y="949730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5630571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A1A93-8E42-DA27-43E3-5FD4A5F9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8916895-BBBD-6ED7-6992-173782C18C67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CLÍNICA MUNICIPAL DE FISIOTERAPIA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817B5C6-E667-D7F1-5EBF-62AABD7D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987907"/>
              </p:ext>
            </p:extLst>
          </p:nvPr>
        </p:nvGraphicFramePr>
        <p:xfrm>
          <a:off x="693019" y="1605012"/>
          <a:ext cx="7757961" cy="36461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{9D7B26C5-4107-4FEC-AEDC-1716B250A1EF}</a:tableStyleId>
              </a:tblPr>
              <a:tblGrid>
                <a:gridCol w="2916455">
                  <a:extLst>
                    <a:ext uri="{9D8B030D-6E8A-4147-A177-3AD203B41FA5}">
                      <a16:colId xmlns:a16="http://schemas.microsoft.com/office/drawing/2014/main" val="3610862829"/>
                    </a:ext>
                  </a:extLst>
                </a:gridCol>
                <a:gridCol w="1899618">
                  <a:extLst>
                    <a:ext uri="{9D8B030D-6E8A-4147-A177-3AD203B41FA5}">
                      <a16:colId xmlns:a16="http://schemas.microsoft.com/office/drawing/2014/main" val="2919869221"/>
                    </a:ext>
                  </a:extLst>
                </a:gridCol>
                <a:gridCol w="1170841">
                  <a:extLst>
                    <a:ext uri="{9D8B030D-6E8A-4147-A177-3AD203B41FA5}">
                      <a16:colId xmlns:a16="http://schemas.microsoft.com/office/drawing/2014/main" val="325715442"/>
                    </a:ext>
                  </a:extLst>
                </a:gridCol>
                <a:gridCol w="1771047">
                  <a:extLst>
                    <a:ext uri="{9D8B030D-6E8A-4147-A177-3AD203B41FA5}">
                      <a16:colId xmlns:a16="http://schemas.microsoft.com/office/drawing/2014/main" val="3934557743"/>
                    </a:ext>
                  </a:extLst>
                </a:gridCol>
              </a:tblGrid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PROCEDIMENTOS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Nº. DE ATENDIMENTOS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FALTAS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REMARCAÇÕES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6695790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Fisioterapia 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7.489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147028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Domiciliares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134346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>
                          <a:effectLst/>
                        </a:rPr>
                        <a:t>Atendimentos HMCL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4195520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</a:rPr>
                        <a:t>Atendimentos Psicóloga TEA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546722"/>
                  </a:ext>
                </a:extLst>
              </a:tr>
              <a:tr h="607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TOTAL</a:t>
                      </a:r>
                      <a:endParaRPr lang="pt-BR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711797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59B83D3-C543-5B1D-6DD3-2E92C0A1E458}"/>
              </a:ext>
            </a:extLst>
          </p:cNvPr>
          <p:cNvSpPr txBox="1"/>
          <p:nvPr/>
        </p:nvSpPr>
        <p:spPr>
          <a:xfrm>
            <a:off x="1470581" y="949730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TOTAIS EM 2.025</a:t>
            </a:r>
          </a:p>
        </p:txBody>
      </p:sp>
    </p:spTree>
    <p:extLst>
      <p:ext uri="{BB962C8B-B14F-4D97-AF65-F5344CB8AC3E}">
        <p14:creationId xmlns:p14="http://schemas.microsoft.com/office/powerpoint/2010/main" val="5919169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541C-4D1B-47C6-297E-80ED987B2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137C2C-9B52-9642-7F00-8A0762C8D606}"/>
              </a:ext>
            </a:extLst>
          </p:cNvPr>
          <p:cNvSpPr txBox="1"/>
          <p:nvPr/>
        </p:nvSpPr>
        <p:spPr>
          <a:xfrm>
            <a:off x="0" y="2921168"/>
            <a:ext cx="9144000" cy="1015663"/>
          </a:xfrm>
          <a:prstGeom prst="rect">
            <a:avLst/>
          </a:prstGeom>
          <a:solidFill>
            <a:srgbClr val="060E14">
              <a:alpha val="1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C00000"/>
                </a:solidFill>
                <a:latin typeface="Bebas Neue" panose="020B0606020202050201" pitchFamily="34" charset="0"/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936598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D3896-52CB-E9F1-5997-8EC57506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E1C4E1-9121-1372-FD7B-F35B980C70DB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B9661E7F-DB3F-FB2B-CBD6-3C3F96DE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171" y="590154"/>
            <a:ext cx="5765531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4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B1BE-5852-1FA6-7596-651FF101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3C0C578-4803-D231-F260-DD295BC86D53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  <p:pic>
        <p:nvPicPr>
          <p:cNvPr id="5" name="Imagem 4" descr="Tabela&#10;&#10;O conteúdo gerado por IA pode estar incorreto.">
            <a:extLst>
              <a:ext uri="{FF2B5EF4-FFF2-40B4-BE49-F238E27FC236}">
                <a16:creationId xmlns:a16="http://schemas.microsoft.com/office/drawing/2014/main" id="{3356D3FA-CA4C-8D38-792C-0AC6B39A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68" y="580627"/>
            <a:ext cx="5717406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5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66A9E-4CFF-830E-537C-BAFA999F4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2EBC6CE-CA30-FE83-CAC4-86F611F1FEA5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A1BF43A-F758-D02F-5C64-6EFD6D5B4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544605"/>
              </p:ext>
            </p:extLst>
          </p:nvPr>
        </p:nvGraphicFramePr>
        <p:xfrm>
          <a:off x="712269" y="734602"/>
          <a:ext cx="7719461" cy="538879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12753">
                  <a:extLst>
                    <a:ext uri="{9D8B030D-6E8A-4147-A177-3AD203B41FA5}">
                      <a16:colId xmlns:a16="http://schemas.microsoft.com/office/drawing/2014/main" val="729743272"/>
                    </a:ext>
                  </a:extLst>
                </a:gridCol>
                <a:gridCol w="1400840">
                  <a:extLst>
                    <a:ext uri="{9D8B030D-6E8A-4147-A177-3AD203B41FA5}">
                      <a16:colId xmlns:a16="http://schemas.microsoft.com/office/drawing/2014/main" val="410256913"/>
                    </a:ext>
                  </a:extLst>
                </a:gridCol>
                <a:gridCol w="1305868">
                  <a:extLst>
                    <a:ext uri="{9D8B030D-6E8A-4147-A177-3AD203B41FA5}">
                      <a16:colId xmlns:a16="http://schemas.microsoft.com/office/drawing/2014/main" val="1598535085"/>
                    </a:ext>
                  </a:extLst>
                </a:gridCol>
              </a:tblGrid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RECEITAS DA SAÚDE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3° quadrimestre 2025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Total 2025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63673793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AUTORIZAÇÃO DE INTERNAMENTO HOSPITALAR – AIH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R$ 450.463,16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R$ 1.047.856,47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571982669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QUALIFIC. DO ACESSO E ATENDIMENTO DE PROC. DE MEDIA E ALTA COMPLEX.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R$ 459.655,45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15440524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CUSTEIO QUALIFICAÇÃO APSUS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R$ 42.000,00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R$ 69.418,50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329380066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CUSTEIO - PROVIGIA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R$ 36.116,00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71970751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INVESTIMENTO - PROVIGIA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R$ 94.057,86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311570847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INVESTIMENTO - TRANSPORTE SANITÁRIO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R$ 1.005.000,00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R$ 1.705.000,00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214166561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INVESTIMENTO - EQUIPAMENTOS FISIOTERAPIA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R$ 100.000,00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70811570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CUSTEIO - PROAPS PARANÁ (VARIÁVEL + FIXO)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R$ 92.000,00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R$ 207.000,00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823186744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INVENTIVO FINANCEIRO DE CUSTEIO - CAPS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R$ 21.750,00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R$ 87.000,00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636560683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CUSTEIO - IOAF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R$ 25.706,00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R$ 25.706,00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159486474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FINANCEIRO DE INVESTIMENTO - IOAF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R$ 77.119,00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R$ 77.119,00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034346692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INCENTIVO FINAN. CUSTEIO À SAÚDE DE PESSOAS PRIVADAS DE LIBERDADE - PNAISP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R$ 2.000,00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R$ 2.000,00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276864065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INCENTIVO FINANCEIRO - REFORMA UBS AMERICO F DE CARVALHO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R$ 60.000,00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R$ 60.000,00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311082644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ATENÇÃO PRIMÁRIA - SEGURANÇA ALIMENTAR E NUTRICIONAL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R$ 30.819,63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R$ 30.819,63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4544998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AGENTES COMUNITÁRIOS DE SAÚDE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R$ 455.400,00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R$ 1.184.040,00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244810737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FINAN. DA APS - COMPONENTE PER CAPITA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R$ 71.858,16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R$ 215.574,48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400196093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FINANCEIRO DA APS - EQUIPES DE SAÚDE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R$ 665.310,00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R$ 1.917.075,00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555383709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COMPENSATÓRIO DE TRANSIÇÃO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R$ 81.204,00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R$ 348.339,93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962113837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P/ ATENÇÃO À SAÚDE BUCAL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R$ 175.409,00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R$ 471.537,25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263787962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FINANCEIRO DA APS - DEMAIS PROGRAMAS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R$ 16.676,00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129798020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EMENDA INCREMENTO TEMPORARIO AO CUSTEIO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R$ 600.013,00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R$ 1.250.013,00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015622266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INCENTIVO SAUDE DE PESSOAS EM CONFLITO C/ A LEI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R$ 8.000,00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R$ 8.000,00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8297703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DESPESAS DIVERSAS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R$ 400.000,00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R$ 400.000,00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162825483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PRIMÁRIA - IMPLEMENTACÃO DE POLÍTICAS PARA A REDE ALYNE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R$ 6.787,65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R$ 6.787,65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723291187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GESTÃO DO SUS - ASSIST. FINANCEIRA COMPLEMENTO PISO ENFERMAGEM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R$ 346.966,59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R$ 1.032.178,52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497965729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VIGILÂNCIA EM SAÚDE - AGENTES DE ENDEMIA/AÇÕES/DESPESAS DIVERSAS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R$ 113.622,82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R$ 321.305,25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692998840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DE MÉDIA E ALTA COMPLEXIDADE - SAMU 192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R$ 113.978,80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R$ 341.936,40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68304506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ATENÇÃO DE MÉDIA E ALTA COMPLEXIDADE - PROCEDIMENTOS MAC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R$ 428.552,00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R$ 685.656,00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209622688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TOTAL DE TRANSFERÊNCIA DO SUS - ESTADUAL/FEDERAL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R$ 5.273.959,81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R$ 12.200.868,39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047438249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RECEITAS DO MUNICÍPIO - VINCULADOS 15%  EC 29/2000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R$ 12.027.025,53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R$ 33.166.109,48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1085516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RENDIMENTO DE APLICAÇÃO FINANCEIRA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R$ 191.215,40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R$ 530.563,45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429561089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RECEITAS MUNICIPAL - RECURSOS LIVRES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u="none" strike="noStrike" dirty="0"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R$ 5.820.969,68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248189846"/>
                  </a:ext>
                </a:extLst>
              </a:tr>
              <a:tr h="15655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BR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TOTAL DAS RECEITAS DA SAÚDE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R$ 17.230.090,29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pt-BR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R$ 51.718.511,00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901412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4125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8F604-2D07-BAF4-76FA-CB462A51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5F904E-2519-45F7-1B3B-664B1666E28C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  <p:pic>
        <p:nvPicPr>
          <p:cNvPr id="5" name="Imagem 4" descr="Tabela&#10;&#10;O conteúdo gerado por IA pode estar incorreto.">
            <a:extLst>
              <a:ext uri="{FF2B5EF4-FFF2-40B4-BE49-F238E27FC236}">
                <a16:creationId xmlns:a16="http://schemas.microsoft.com/office/drawing/2014/main" id="{6276A74E-715C-0DBC-7179-75638EC7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68" y="580627"/>
            <a:ext cx="5717406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43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5763-6159-734B-C0F6-6AE3AD72B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99060D4-32EF-5639-2935-C39ACE731930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CFC8AA4E-5194-2200-6876-2748E0FF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4" y="1359569"/>
            <a:ext cx="8325572" cy="413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467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29E97-FE0B-4D84-60FC-445CA5B4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8DBBAC7-01DC-ACEF-18FE-06D94369C249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EB7E1CB-8646-2CB6-4C4A-C9BEAC552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368158"/>
              </p:ext>
            </p:extLst>
          </p:nvPr>
        </p:nvGraphicFramePr>
        <p:xfrm>
          <a:off x="452387" y="1335878"/>
          <a:ext cx="8470233" cy="37715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94047">
                  <a:extLst>
                    <a:ext uri="{9D8B030D-6E8A-4147-A177-3AD203B41FA5}">
                      <a16:colId xmlns:a16="http://schemas.microsoft.com/office/drawing/2014/main" val="2124164182"/>
                    </a:ext>
                  </a:extLst>
                </a:gridCol>
                <a:gridCol w="1480917">
                  <a:extLst>
                    <a:ext uri="{9D8B030D-6E8A-4147-A177-3AD203B41FA5}">
                      <a16:colId xmlns:a16="http://schemas.microsoft.com/office/drawing/2014/main" val="4277193105"/>
                    </a:ext>
                  </a:extLst>
                </a:gridCol>
                <a:gridCol w="1208464">
                  <a:extLst>
                    <a:ext uri="{9D8B030D-6E8A-4147-A177-3AD203B41FA5}">
                      <a16:colId xmlns:a16="http://schemas.microsoft.com/office/drawing/2014/main" val="4154422353"/>
                    </a:ext>
                  </a:extLst>
                </a:gridCol>
                <a:gridCol w="2208192">
                  <a:extLst>
                    <a:ext uri="{9D8B030D-6E8A-4147-A177-3AD203B41FA5}">
                      <a16:colId xmlns:a16="http://schemas.microsoft.com/office/drawing/2014/main" val="285599273"/>
                    </a:ext>
                  </a:extLst>
                </a:gridCol>
                <a:gridCol w="1878613">
                  <a:extLst>
                    <a:ext uri="{9D8B030D-6E8A-4147-A177-3AD203B41FA5}">
                      <a16:colId xmlns:a16="http://schemas.microsoft.com/office/drawing/2014/main" val="3266269086"/>
                    </a:ext>
                  </a:extLst>
                </a:gridCol>
              </a:tblGrid>
              <a:tr h="471447">
                <a:tc gridSpan="5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+mn-lt"/>
                        </a:rPr>
                        <a:t>SETOR DE RADIOLOGIA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65133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MES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HOSPITAL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UBS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ESPECIALIDADES</a:t>
                      </a:r>
                      <a:endParaRPr lang="pt-BR" sz="16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ABSENTEÍSMO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3377273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SETEMBRO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1348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708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385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53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5730060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OUTUBRO 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1362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602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307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45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094711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NOVEMBRO 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1274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497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273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>
                          <a:effectLst/>
                          <a:latin typeface="+mn-lt"/>
                        </a:rPr>
                        <a:t>44</a:t>
                      </a:r>
                      <a:endParaRPr lang="pt-BR" sz="1600" b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3198009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DEZEMBRO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1241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396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421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0" dirty="0">
                          <a:effectLst/>
                          <a:latin typeface="+mn-lt"/>
                        </a:rPr>
                        <a:t>29</a:t>
                      </a:r>
                      <a:endParaRPr lang="pt-BR" sz="16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7526474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5.225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2.203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1.386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latin typeface="+mn-lt"/>
                        </a:rPr>
                        <a:t>171</a:t>
                      </a:r>
                      <a:endParaRPr lang="pt-BR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0132532"/>
                  </a:ext>
                </a:extLst>
              </a:tr>
              <a:tr h="47144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pt-BR" sz="1600" b="1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</a:rPr>
                        <a:t>TOTAL EM 2.025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800" b="1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15.983</a:t>
                      </a:r>
                      <a:endParaRPr lang="pt-BR" sz="18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800" b="1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7.287</a:t>
                      </a:r>
                      <a:endParaRPr lang="pt-BR" sz="18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800" b="1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3.489</a:t>
                      </a:r>
                      <a:endParaRPr lang="pt-BR" sz="180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pt-BR" sz="18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627</a:t>
                      </a:r>
                      <a:endParaRPr lang="pt-BR" sz="18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972357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5C7EC7B-DF68-4D24-F4EC-B2F3F4DC0156}"/>
              </a:ext>
            </a:extLst>
          </p:cNvPr>
          <p:cNvSpPr txBox="1"/>
          <p:nvPr/>
        </p:nvSpPr>
        <p:spPr>
          <a:xfrm>
            <a:off x="2504974" y="5268045"/>
            <a:ext cx="413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TOTAL GERAL:  8.814 INCIDENCIAS</a:t>
            </a:r>
            <a:endParaRPr lang="pt-BR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A9C31F-2158-B414-8ED3-22D09B5EC13E}"/>
              </a:ext>
            </a:extLst>
          </p:cNvPr>
          <p:cNvSpPr txBox="1"/>
          <p:nvPr/>
        </p:nvSpPr>
        <p:spPr>
          <a:xfrm>
            <a:off x="1898583" y="5797968"/>
            <a:ext cx="5346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8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TOTAL GERAL EM 2.025:  26.759 INCIDENCIAS</a:t>
            </a:r>
            <a:endParaRPr lang="pt-BR" sz="16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35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4C944-2735-4FB6-F134-FA9A2A2E2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A54229-38AB-8517-77FF-01F19723E408}"/>
              </a:ext>
            </a:extLst>
          </p:cNvPr>
          <p:cNvSpPr txBox="1"/>
          <p:nvPr/>
        </p:nvSpPr>
        <p:spPr>
          <a:xfrm>
            <a:off x="3411415" y="883166"/>
            <a:ext cx="2602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  <a:latin typeface="Calibri" panose="020F0502020204030204"/>
              </a:rPr>
              <a:t>SETEMBRO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718A397-F7D3-8D5C-47F4-FC79DD615644}"/>
              </a:ext>
            </a:extLst>
          </p:cNvPr>
          <p:cNvGraphicFramePr>
            <a:graphicFrameLocks noGrp="1"/>
          </p:cNvGraphicFramePr>
          <p:nvPr/>
        </p:nvGraphicFramePr>
        <p:xfrm>
          <a:off x="1664678" y="3073400"/>
          <a:ext cx="6096000" cy="2225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7842240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31897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PACIENTES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ACOMPANHANTES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02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84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351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23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412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882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763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494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404723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D2B4E0E-9DB9-7E9A-6047-9B68CE973536}"/>
              </a:ext>
            </a:extLst>
          </p:cNvPr>
          <p:cNvGraphicFramePr>
            <a:graphicFrameLocks noGrp="1"/>
          </p:cNvGraphicFramePr>
          <p:nvPr/>
        </p:nvGraphicFramePr>
        <p:xfrm>
          <a:off x="1664677" y="1489333"/>
          <a:ext cx="6096000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74320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40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1.018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42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559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5201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8F8FD540-D3E9-9313-010D-A6A8E30154BD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117663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6945128-7243-F0D2-4560-18B1FCA1780A}"/>
              </a:ext>
            </a:extLst>
          </p:cNvPr>
          <p:cNvGraphicFramePr>
            <a:graphicFrameLocks noGrp="1"/>
          </p:cNvGraphicFramePr>
          <p:nvPr/>
        </p:nvGraphicFramePr>
        <p:xfrm>
          <a:off x="1660280" y="3128431"/>
          <a:ext cx="6096000" cy="2225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993259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49749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PACIENTES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ACOMPANHANTES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4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388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1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362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339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2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86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150028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156A0080-0D93-CFB2-315D-4F6F030AA62A}"/>
              </a:ext>
            </a:extLst>
          </p:cNvPr>
          <p:cNvSpPr txBox="1"/>
          <p:nvPr/>
        </p:nvSpPr>
        <p:spPr>
          <a:xfrm>
            <a:off x="4251079" y="533547"/>
            <a:ext cx="170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OUTUBRO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810C6A9-EE74-403A-761B-BBD31B7E8FCB}"/>
              </a:ext>
            </a:extLst>
          </p:cNvPr>
          <p:cNvGraphicFramePr>
            <a:graphicFrameLocks noGrp="1"/>
          </p:cNvGraphicFramePr>
          <p:nvPr/>
        </p:nvGraphicFramePr>
        <p:xfrm>
          <a:off x="1660280" y="1371395"/>
          <a:ext cx="6096000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644731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84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1002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50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3777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C467C25-91EC-339F-D8FD-E010CA4B0247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17980173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C38BC73-93B9-17E2-19BB-CBEA5A3BABDB}"/>
              </a:ext>
            </a:extLst>
          </p:cNvPr>
          <p:cNvGraphicFramePr>
            <a:graphicFrameLocks noGrp="1"/>
          </p:cNvGraphicFramePr>
          <p:nvPr/>
        </p:nvGraphicFramePr>
        <p:xfrm>
          <a:off x="1476742" y="3078480"/>
          <a:ext cx="6096000" cy="2225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993259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49749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PACIENTES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ACOMPANHANTES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4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 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Manhã: 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1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293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Café da tarde: 215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2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86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 381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Chá da noite: 265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150028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9F129F-02FF-20C9-DA26-05FDEEA8127A}"/>
              </a:ext>
            </a:extLst>
          </p:cNvPr>
          <p:cNvSpPr txBox="1"/>
          <p:nvPr/>
        </p:nvSpPr>
        <p:spPr>
          <a:xfrm>
            <a:off x="3847084" y="787964"/>
            <a:ext cx="144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NOVEMBRO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1C712507-AA5F-139C-F6EB-B620807EE9AC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423713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82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1023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47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523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77673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A4CCBF7-8687-7177-9C59-372814A4B07F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24070769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54B51DB-FB08-CF2A-63F5-ACA64F2FBCA3}"/>
              </a:ext>
            </a:extLst>
          </p:cNvPr>
          <p:cNvGraphicFramePr>
            <a:graphicFrameLocks noGrp="1"/>
          </p:cNvGraphicFramePr>
          <p:nvPr/>
        </p:nvGraphicFramePr>
        <p:xfrm>
          <a:off x="1664677" y="2950808"/>
          <a:ext cx="6096000" cy="2225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40673">
                  <a:extLst>
                    <a:ext uri="{9D8B030D-6E8A-4147-A177-3AD203B41FA5}">
                      <a16:colId xmlns:a16="http://schemas.microsoft.com/office/drawing/2014/main" val="2499325975"/>
                    </a:ext>
                  </a:extLst>
                </a:gridCol>
                <a:gridCol w="3055327">
                  <a:extLst>
                    <a:ext uri="{9D8B030D-6E8A-4147-A177-3AD203B41FA5}">
                      <a16:colId xmlns:a16="http://schemas.microsoft.com/office/drawing/2014/main" val="1649749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PACIENTES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ACOMPANHANTES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4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Café da Manhã:  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Café da Manhã: 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11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Almoço: 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Almoço: 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Café da tarde: 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Café da tarde: 171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21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Jantar: 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Jantar: 183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86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Chá da noite: 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Chá da noite: 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150028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D55F85D-89DA-F447-0505-3C43ADDAD83F}"/>
              </a:ext>
            </a:extLst>
          </p:cNvPr>
          <p:cNvGraphicFramePr>
            <a:graphicFrameLocks noGrp="1"/>
          </p:cNvGraphicFramePr>
          <p:nvPr/>
        </p:nvGraphicFramePr>
        <p:xfrm>
          <a:off x="1664677" y="1313736"/>
          <a:ext cx="6096000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847575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FUNCIONÁRIOS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025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ALMOÇO: 1092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56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JANTAR: 502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671109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361A5AFF-6A7D-755B-748E-FAB980C0EBD2}"/>
              </a:ext>
            </a:extLst>
          </p:cNvPr>
          <p:cNvSpPr txBox="1"/>
          <p:nvPr/>
        </p:nvSpPr>
        <p:spPr>
          <a:xfrm>
            <a:off x="4003431" y="654765"/>
            <a:ext cx="141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DEZEMBRO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8A6254-4BCE-B427-CE37-6E25EA9D0D98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9307312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32635A9-C712-885C-C520-14D3E02B4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520210"/>
              </p:ext>
            </p:extLst>
          </p:nvPr>
        </p:nvGraphicFramePr>
        <p:xfrm>
          <a:off x="1060383" y="2122905"/>
          <a:ext cx="7023234" cy="261219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023234">
                  <a:extLst>
                    <a:ext uri="{9D8B030D-6E8A-4147-A177-3AD203B41FA5}">
                      <a16:colId xmlns:a16="http://schemas.microsoft.com/office/drawing/2014/main" val="598494026"/>
                    </a:ext>
                  </a:extLst>
                </a:gridCol>
              </a:tblGrid>
              <a:tr h="515378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 DE QUADRIMESTRES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2298863"/>
                  </a:ext>
                </a:extLst>
              </a:tr>
              <a:tr h="515378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JANEIRO – ABRIL: 21.506 REFEIÇÕES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932285"/>
                  </a:ext>
                </a:extLst>
              </a:tr>
              <a:tr h="515378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MAIO – AGOSTO: 22.998 REFEIÇÕES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010742"/>
                  </a:ext>
                </a:extLst>
              </a:tr>
              <a:tr h="515378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SETEMBRO- DEZEMBRO: 19.193 REFEIÇÕES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635871"/>
                  </a:ext>
                </a:extLst>
              </a:tr>
              <a:tr h="55067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TOTAL DO ANO: 63.697 REFEIÇÕES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91305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8CFC4690-3AC3-16B1-61DB-68C01E9F13EA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1221023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784"/>
            <a:ext cx="9144000" cy="755574"/>
          </a:xfrm>
        </p:spPr>
        <p:txBody>
          <a:bodyPr>
            <a:noAutofit/>
          </a:bodyPr>
          <a:lstStyle/>
          <a:p>
            <a:pPr algn="ctr"/>
            <a:r>
              <a:rPr sz="2400" b="1" dirty="0" err="1"/>
              <a:t>Setembro</a:t>
            </a:r>
            <a:r>
              <a:rPr sz="2400" b="1" dirty="0"/>
              <a:t> de 2025 – </a:t>
            </a:r>
            <a:r>
              <a:rPr sz="2400" b="1" dirty="0" err="1"/>
              <a:t>Reunião</a:t>
            </a:r>
            <a:r>
              <a:rPr sz="2400" b="1" dirty="0"/>
              <a:t> de </a:t>
            </a:r>
            <a:r>
              <a:rPr sz="2400" b="1" dirty="0" err="1"/>
              <a:t>Alinhamento</a:t>
            </a:r>
            <a:r>
              <a:rPr lang="pt-BR" sz="2400" b="1" dirty="0"/>
              <a:t> </a:t>
            </a:r>
            <a:br>
              <a:rPr lang="pt-BR" sz="2400" b="1" dirty="0"/>
            </a:br>
            <a:r>
              <a:rPr lang="pt-BR" sz="2400" b="1" dirty="0"/>
              <a:t>Alta Qualificada 3ª Regional de Saúde</a:t>
            </a:r>
            <a:br>
              <a:rPr lang="pt-BR" sz="2400" dirty="0"/>
            </a:br>
            <a:endParaRPr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234" y="2596896"/>
            <a:ext cx="8001565" cy="3529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1200" dirty="0"/>
              <a:t>Data: 02/09/2025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3F0262B-9D12-3DA6-DBDE-E2BBE330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3" y="3009409"/>
            <a:ext cx="4299832" cy="2709862"/>
          </a:xfrm>
          <a:prstGeom prst="rect">
            <a:avLst/>
          </a:prstGeom>
        </p:spPr>
      </p:pic>
      <p:pic>
        <p:nvPicPr>
          <p:cNvPr id="10" name="Espaço Reservado para Conteúdo 3">
            <a:extLst>
              <a:ext uri="{FF2B5EF4-FFF2-40B4-BE49-F238E27FC236}">
                <a16:creationId xmlns:a16="http://schemas.microsoft.com/office/drawing/2014/main" id="{BE9F86A4-BEA0-542E-665F-E244FE74783A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091" y="2426195"/>
            <a:ext cx="2759438" cy="32930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36C4C5D-0A59-74AA-FED9-ACAF2BC9CA0B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8912"/>
            <a:ext cx="9144000" cy="978726"/>
          </a:xfrm>
        </p:spPr>
        <p:txBody>
          <a:bodyPr>
            <a:noAutofit/>
          </a:bodyPr>
          <a:lstStyle/>
          <a:p>
            <a:pPr algn="ctr"/>
            <a:r>
              <a:rPr sz="2000" b="1" dirty="0" err="1"/>
              <a:t>Setembro</a:t>
            </a:r>
            <a:r>
              <a:rPr sz="2000" b="1" dirty="0"/>
              <a:t> de 2025 – </a:t>
            </a:r>
            <a:r>
              <a:rPr sz="2000" b="1" dirty="0" err="1"/>
              <a:t>Capacitação</a:t>
            </a:r>
            <a:r>
              <a:rPr sz="2000" b="1" dirty="0"/>
              <a:t> </a:t>
            </a:r>
            <a:r>
              <a:rPr sz="2000" b="1" dirty="0" err="1"/>
              <a:t>em</a:t>
            </a:r>
            <a:r>
              <a:rPr sz="2000" b="1" dirty="0"/>
              <a:t> </a:t>
            </a:r>
            <a:r>
              <a:rPr sz="2000" b="1" dirty="0" err="1"/>
              <a:t>Segurança</a:t>
            </a:r>
            <a:r>
              <a:rPr sz="2000" b="1" dirty="0"/>
              <a:t> do </a:t>
            </a:r>
            <a:r>
              <a:rPr sz="1800" b="1" dirty="0" err="1"/>
              <a:t>Paciente</a:t>
            </a:r>
            <a:endParaRPr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400" b="1" dirty="0"/>
              <a:t>Tema: “Cuidado seguro para cada recém-nascido e cada criança, segurança do paciente desde o início.”</a:t>
            </a:r>
            <a:endParaRPr lang="pt-BR" sz="1400" dirty="0"/>
          </a:p>
          <a:p>
            <a:pPr marL="0" indent="0">
              <a:buNone/>
            </a:pPr>
            <a:r>
              <a:rPr sz="1400" dirty="0"/>
              <a:t>Data: 17/09/2025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796C1B-997F-A35F-0E44-756C6DDB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89" y="2278290"/>
            <a:ext cx="2479472" cy="43050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64EDEF-41C5-811B-B3C8-AD13F6BB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522" y="2278290"/>
            <a:ext cx="2421604" cy="43050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8A1F40E-3263-F177-633F-65EE8D2D6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75" y="2278290"/>
            <a:ext cx="2421603" cy="43050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927479-4A01-8288-8CB1-0629165D2373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305E-2064-076D-5545-0FF77BA5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D6903B8-68F8-B8C1-6DE2-B97758EEA72D}"/>
              </a:ext>
            </a:extLst>
          </p:cNvPr>
          <p:cNvSpPr txBox="1"/>
          <p:nvPr/>
        </p:nvSpPr>
        <p:spPr>
          <a:xfrm>
            <a:off x="1" y="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GESTÃO FINANCEIRA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4A28CE3-419B-8049-C343-FA5A1F05D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787479"/>
              </p:ext>
            </p:extLst>
          </p:nvPr>
        </p:nvGraphicFramePr>
        <p:xfrm>
          <a:off x="808522" y="1480554"/>
          <a:ext cx="7700211" cy="38968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66737">
                  <a:extLst>
                    <a:ext uri="{9D8B030D-6E8A-4147-A177-3AD203B41FA5}">
                      <a16:colId xmlns:a16="http://schemas.microsoft.com/office/drawing/2014/main" val="1794027267"/>
                    </a:ext>
                  </a:extLst>
                </a:gridCol>
                <a:gridCol w="2566737">
                  <a:extLst>
                    <a:ext uri="{9D8B030D-6E8A-4147-A177-3AD203B41FA5}">
                      <a16:colId xmlns:a16="http://schemas.microsoft.com/office/drawing/2014/main" val="3121655984"/>
                    </a:ext>
                  </a:extLst>
                </a:gridCol>
                <a:gridCol w="2566737">
                  <a:extLst>
                    <a:ext uri="{9D8B030D-6E8A-4147-A177-3AD203B41FA5}">
                      <a16:colId xmlns:a16="http://schemas.microsoft.com/office/drawing/2014/main" val="2966427744"/>
                    </a:ext>
                  </a:extLst>
                </a:gridCol>
              </a:tblGrid>
              <a:tr h="432988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DESPESAS COM PESSOAL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415026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Quadrimestre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 2.025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158035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R$ 403.715,27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0790527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Secretaria de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R$ 1.698.104,89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R$ 5.718.198,57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617430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UBS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R$ 5.689.745,00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R$ 15.245.095,23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545404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Laboratório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R$ 384.212,01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R$ 740.484,78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0789337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Fisioterapia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R$ 219.264,33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R$ 587.505,40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974356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Serviços Hospitalares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R$ 3.902.606,76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R$ 11.138.519,31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0749709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Total de despesas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R$ 11.893.932,99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R$ 33.833.518,56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2122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243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36"/>
            <a:ext cx="9144000" cy="685801"/>
          </a:xfrm>
        </p:spPr>
        <p:txBody>
          <a:bodyPr>
            <a:noAutofit/>
          </a:bodyPr>
          <a:lstStyle/>
          <a:p>
            <a:pPr algn="ctr"/>
            <a:r>
              <a:rPr sz="1800" b="1" dirty="0" err="1"/>
              <a:t>Setembro</a:t>
            </a:r>
            <a:r>
              <a:rPr sz="1800" b="1" dirty="0"/>
              <a:t> de 2025 – </a:t>
            </a:r>
            <a:r>
              <a:rPr sz="1800" b="1" dirty="0" err="1"/>
              <a:t>Aquisição</a:t>
            </a:r>
            <a:r>
              <a:rPr sz="1800" b="1" dirty="0"/>
              <a:t> de </a:t>
            </a:r>
            <a:r>
              <a:rPr sz="1800" b="1" dirty="0" err="1"/>
              <a:t>Equipamento</a:t>
            </a:r>
            <a:r>
              <a:rPr sz="1800" b="1" dirty="0"/>
              <a:t> para o Centro </a:t>
            </a:r>
            <a:r>
              <a:rPr sz="1800" b="1" dirty="0" err="1"/>
              <a:t>Cirúrgico</a:t>
            </a:r>
            <a:endParaRPr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752"/>
            <a:ext cx="8229600" cy="391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1800" dirty="0" err="1"/>
              <a:t>Aquisição</a:t>
            </a:r>
            <a:r>
              <a:rPr sz="1800" dirty="0"/>
              <a:t> de </a:t>
            </a:r>
            <a:r>
              <a:rPr sz="1800" dirty="0" err="1"/>
              <a:t>seladora</a:t>
            </a:r>
            <a:endParaRPr sz="1800" dirty="0"/>
          </a:p>
          <a:p>
            <a:pPr marL="0" indent="0">
              <a:buNone/>
            </a:pPr>
            <a:r>
              <a:rPr sz="1800" dirty="0"/>
              <a:t>Data: 26/09/2025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8DBA92-29C2-7A4E-FA5C-969BB07B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417" y="3048000"/>
            <a:ext cx="3920896" cy="29406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6429AE6-1E1C-608F-1ABA-50608E60D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4" y="3060192"/>
            <a:ext cx="3920896" cy="29406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9E470A6-9A14-A117-F450-15C11F125352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024"/>
            <a:ext cx="9144000" cy="844614"/>
          </a:xfrm>
        </p:spPr>
        <p:txBody>
          <a:bodyPr>
            <a:noAutofit/>
          </a:bodyPr>
          <a:lstStyle/>
          <a:p>
            <a:pPr algn="ctr"/>
            <a:r>
              <a:rPr sz="2000" b="1" dirty="0" err="1"/>
              <a:t>Setembro</a:t>
            </a:r>
            <a:r>
              <a:rPr sz="2000" b="1" dirty="0"/>
              <a:t> de 2025 – </a:t>
            </a:r>
            <a:r>
              <a:rPr sz="2000" b="1" dirty="0" err="1"/>
              <a:t>Treinamento</a:t>
            </a:r>
            <a:r>
              <a:rPr sz="2000" b="1" dirty="0"/>
              <a:t> </a:t>
            </a:r>
            <a:r>
              <a:rPr sz="2000" b="1" dirty="0" err="1"/>
              <a:t>sobre</a:t>
            </a:r>
            <a:r>
              <a:rPr sz="2000" b="1" dirty="0"/>
              <a:t> </a:t>
            </a:r>
            <a:br>
              <a:rPr lang="pt-BR" sz="2000" b="1" dirty="0"/>
            </a:br>
            <a:r>
              <a:rPr sz="2000" b="1" dirty="0" err="1"/>
              <a:t>Acidente</a:t>
            </a:r>
            <a:r>
              <a:rPr sz="2000" b="1" dirty="0"/>
              <a:t> de </a:t>
            </a:r>
            <a:r>
              <a:rPr sz="2000" b="1" dirty="0" err="1"/>
              <a:t>Trabalho</a:t>
            </a:r>
            <a:r>
              <a:rPr sz="2000" b="1" dirty="0"/>
              <a:t> com Material</a:t>
            </a:r>
            <a:r>
              <a:rPr lang="pt-BR" sz="2000" b="1" dirty="0"/>
              <a:t> </a:t>
            </a:r>
            <a:r>
              <a:rPr sz="2000" b="1" dirty="0" err="1"/>
              <a:t>Biológico</a:t>
            </a:r>
            <a:endParaRPr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082" y="1694688"/>
            <a:ext cx="7731717" cy="4431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1400" dirty="0"/>
              <a:t>Data: 30/09/2025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6C4E20-3E9B-7E56-B3F1-2BCF235DF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5083" y="4044103"/>
            <a:ext cx="3319684" cy="24897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BC1723C-CACA-3315-D0A3-B3B593F9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47878" y="4073855"/>
            <a:ext cx="3319684" cy="248976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FA8F874-6B4E-7791-F4CA-29F45EB4C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47878" y="2068780"/>
            <a:ext cx="3319685" cy="187147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4A9E717-9829-2E7D-5B17-AD0EB791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1882" y="2068781"/>
            <a:ext cx="3319684" cy="187147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B292CC-A09C-6640-A2A6-CC21E1EE536D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A52A0-C0A8-7157-689C-D2378A062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9B1-F2AF-2573-681D-706FCF42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3024"/>
            <a:ext cx="9144000" cy="844614"/>
          </a:xfrm>
        </p:spPr>
        <p:txBody>
          <a:bodyPr>
            <a:noAutofit/>
          </a:bodyPr>
          <a:lstStyle/>
          <a:p>
            <a:pPr algn="ctr"/>
            <a:r>
              <a:rPr lang="pt-BR" sz="1600" b="1" dirty="0"/>
              <a:t>Setembro de 2025 – Treinamento sobre Acidente de Trabalho com Material Biológico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B324-550E-2DC4-6ED2-A86C7423E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88" y="1743456"/>
            <a:ext cx="7858511" cy="4382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1400" dirty="0"/>
              <a:t>Data: 30/09/2025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0267EE9-CDB7-77F3-D92F-8B0D2B71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8288" y="4394162"/>
            <a:ext cx="3743711" cy="211051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22F8FB-424E-330F-FDCF-1F1483F1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33113" y="4394162"/>
            <a:ext cx="3743712" cy="21105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19008FB-58B1-D4C0-A827-60CBE3CC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33112" y="2131403"/>
            <a:ext cx="3743713" cy="211051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BDC9984-C78D-1A94-BCA5-15E3F3B39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8289" y="2126820"/>
            <a:ext cx="3743709" cy="211051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79E81C0-1129-3B7D-8B25-A620A0373DB7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29902879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1104"/>
            <a:ext cx="9144000" cy="966534"/>
          </a:xfrm>
        </p:spPr>
        <p:txBody>
          <a:bodyPr>
            <a:noAutofit/>
          </a:bodyPr>
          <a:lstStyle/>
          <a:p>
            <a:pPr algn="ctr"/>
            <a:r>
              <a:rPr sz="2400" b="1" dirty="0" err="1"/>
              <a:t>Novembro</a:t>
            </a:r>
            <a:r>
              <a:rPr sz="2400" b="1" dirty="0"/>
              <a:t> de 2025 – </a:t>
            </a:r>
            <a:r>
              <a:rPr sz="2400" b="1" dirty="0" err="1"/>
              <a:t>Oficina</a:t>
            </a:r>
            <a:r>
              <a:rPr sz="2400" b="1" dirty="0"/>
              <a:t> de </a:t>
            </a:r>
            <a:r>
              <a:rPr sz="2400" b="1" dirty="0" err="1"/>
              <a:t>Vigilância</a:t>
            </a:r>
            <a:r>
              <a:rPr sz="2400" b="1" dirty="0"/>
              <a:t> </a:t>
            </a:r>
            <a:r>
              <a:rPr sz="2400" b="1" dirty="0" err="1"/>
              <a:t>em</a:t>
            </a:r>
            <a:r>
              <a:rPr sz="2400" b="1" dirty="0"/>
              <a:t> </a:t>
            </a:r>
            <a:r>
              <a:rPr sz="2400" b="1" dirty="0" err="1"/>
              <a:t>Saúde</a:t>
            </a:r>
            <a:endParaRPr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763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1400" dirty="0" err="1"/>
              <a:t>Região</a:t>
            </a:r>
            <a:r>
              <a:rPr sz="1400" dirty="0"/>
              <a:t> dos Campos Gerais</a:t>
            </a:r>
          </a:p>
          <a:p>
            <a:pPr marL="0" indent="0">
              <a:buNone/>
            </a:pPr>
            <a:r>
              <a:rPr sz="1400" dirty="0"/>
              <a:t>Data: 27/11/2025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84FBEE-9E05-9ABF-FFD3-5EEC350E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12" y="2028762"/>
            <a:ext cx="5815584" cy="42181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295AD1-1902-9040-C149-6D7B320131D4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3600"/>
            <a:ext cx="9144000" cy="832422"/>
          </a:xfrm>
        </p:spPr>
        <p:txBody>
          <a:bodyPr>
            <a:noAutofit/>
          </a:bodyPr>
          <a:lstStyle/>
          <a:p>
            <a:pPr algn="ctr"/>
            <a:r>
              <a:rPr sz="2000" b="1" dirty="0" err="1"/>
              <a:t>Dezembro</a:t>
            </a:r>
            <a:r>
              <a:rPr sz="2000" b="1" dirty="0"/>
              <a:t> de 2025 – </a:t>
            </a:r>
            <a:r>
              <a:rPr sz="2000" b="1" dirty="0" err="1"/>
              <a:t>Benfeitorias</a:t>
            </a:r>
            <a:r>
              <a:rPr sz="2000" b="1" dirty="0"/>
              <a:t> </a:t>
            </a:r>
            <a:r>
              <a:rPr sz="2000" b="1" dirty="0" err="1"/>
              <a:t>Estruturais</a:t>
            </a:r>
            <a:r>
              <a:rPr sz="2000" b="1" dirty="0"/>
              <a:t> no Pronto-Socorro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76" y="2206752"/>
            <a:ext cx="8247024" cy="3919411"/>
          </a:xfrm>
        </p:spPr>
        <p:txBody>
          <a:bodyPr/>
          <a:lstStyle/>
          <a:p>
            <a:pPr marL="0" indent="0">
              <a:buNone/>
            </a:pPr>
            <a:r>
              <a:rPr sz="1400" dirty="0" err="1"/>
              <a:t>Adequação</a:t>
            </a:r>
            <a:r>
              <a:rPr sz="1400" dirty="0"/>
              <a:t> da porta da </a:t>
            </a:r>
            <a:r>
              <a:rPr sz="1400" dirty="0" err="1"/>
              <a:t>emergência</a:t>
            </a:r>
            <a:endParaRPr sz="1400" dirty="0"/>
          </a:p>
          <a:p>
            <a:pPr marL="0" indent="0">
              <a:buNone/>
            </a:pPr>
            <a:endParaRPr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E74F41-2346-8F2F-4562-C82A8275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768" y="2666034"/>
            <a:ext cx="4029456" cy="31736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6DC1E1F-CB66-FD56-A6A0-6291B01E4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66034"/>
            <a:ext cx="4029456" cy="31736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7C51F1-4FCF-73EA-F5C4-85BE9A84A0B0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6DE0-6392-14AB-B210-B4118EC3D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B240-A6AB-711E-24C9-2CC9CD178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1836"/>
            <a:ext cx="9144000" cy="685801"/>
          </a:xfrm>
        </p:spPr>
        <p:txBody>
          <a:bodyPr>
            <a:noAutofit/>
          </a:bodyPr>
          <a:lstStyle/>
          <a:p>
            <a:pPr algn="ctr"/>
            <a:r>
              <a:rPr sz="2000" b="1" dirty="0" err="1"/>
              <a:t>Dezembro</a:t>
            </a:r>
            <a:r>
              <a:rPr sz="2000" b="1" dirty="0"/>
              <a:t> de 2025 – </a:t>
            </a:r>
            <a:r>
              <a:rPr sz="2000" b="1" dirty="0" err="1"/>
              <a:t>Benfeitorias</a:t>
            </a:r>
            <a:r>
              <a:rPr sz="2000" b="1" dirty="0"/>
              <a:t> </a:t>
            </a:r>
            <a:r>
              <a:rPr sz="2000" b="1" dirty="0" err="1"/>
              <a:t>Estruturais</a:t>
            </a:r>
            <a:r>
              <a:rPr sz="2000" b="1" dirty="0"/>
              <a:t> no Pronto-Socorro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BC86B-611A-6132-C099-986B04852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4832"/>
            <a:ext cx="8229600" cy="4041331"/>
          </a:xfrm>
        </p:spPr>
        <p:txBody>
          <a:bodyPr/>
          <a:lstStyle/>
          <a:p>
            <a:pPr marL="0" indent="0">
              <a:buNone/>
            </a:pPr>
            <a:r>
              <a:rPr lang="pt-BR" sz="1400" dirty="0"/>
              <a:t>Demarcações</a:t>
            </a:r>
            <a:r>
              <a:rPr sz="1400" dirty="0"/>
              <a:t> </a:t>
            </a:r>
            <a:r>
              <a:rPr sz="1400" dirty="0" err="1"/>
              <a:t>na</a:t>
            </a:r>
            <a:r>
              <a:rPr sz="1400" dirty="0"/>
              <a:t> sala de </a:t>
            </a:r>
            <a:r>
              <a:rPr sz="1400" dirty="0" err="1"/>
              <a:t>emergência</a:t>
            </a:r>
            <a:endParaRPr sz="1400" dirty="0"/>
          </a:p>
          <a:p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FAD83C4-EAFB-CCDD-2004-C51CA525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272" y="2560319"/>
            <a:ext cx="4072256" cy="305419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2957A6C-CD7B-9FBC-FD91-5EE35F504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4" y="2548127"/>
            <a:ext cx="4072256" cy="30541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26237D-73F6-5497-1E33-498AD71EF050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32305323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8B6C2-CBFC-1BB1-75C2-81769A20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408D-C19C-61A8-8CB8-7CDB74EE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6108"/>
            <a:ext cx="9144000" cy="808038"/>
          </a:xfrm>
        </p:spPr>
        <p:txBody>
          <a:bodyPr>
            <a:noAutofit/>
          </a:bodyPr>
          <a:lstStyle/>
          <a:p>
            <a:pPr algn="ctr"/>
            <a:r>
              <a:rPr sz="2000" b="1" dirty="0" err="1"/>
              <a:t>Dezembro</a:t>
            </a:r>
            <a:r>
              <a:rPr sz="2000" b="1" dirty="0"/>
              <a:t> de 2025 – </a:t>
            </a:r>
            <a:r>
              <a:rPr sz="2000" b="1" dirty="0" err="1"/>
              <a:t>Benfeitorias</a:t>
            </a:r>
            <a:r>
              <a:rPr sz="2000" b="1" dirty="0"/>
              <a:t> </a:t>
            </a:r>
            <a:r>
              <a:rPr sz="2000" b="1" dirty="0" err="1"/>
              <a:t>Estruturais</a:t>
            </a:r>
            <a:r>
              <a:rPr sz="2000" b="1" dirty="0"/>
              <a:t> no Pronto-Socorro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6CB8-FBEA-2BBA-5483-74A74699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1408"/>
            <a:ext cx="8229600" cy="4004755"/>
          </a:xfrm>
        </p:spPr>
        <p:txBody>
          <a:bodyPr/>
          <a:lstStyle/>
          <a:p>
            <a:pPr marL="0" indent="0">
              <a:buNone/>
            </a:pPr>
            <a:r>
              <a:rPr sz="1400" dirty="0" err="1"/>
              <a:t>Adequação</a:t>
            </a:r>
            <a:r>
              <a:rPr sz="1400" dirty="0"/>
              <a:t> do </a:t>
            </a:r>
            <a:r>
              <a:rPr sz="1400" dirty="0" err="1"/>
              <a:t>Consultório</a:t>
            </a:r>
            <a:r>
              <a:rPr sz="1400" dirty="0"/>
              <a:t> nº 02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ADBC3F-ED6B-61B3-7E8A-8B44AB13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48" y="2743199"/>
            <a:ext cx="4152985" cy="31147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A21F8B-0760-D7C7-F996-20FFE7156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0" y="2722193"/>
            <a:ext cx="4152985" cy="311473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809E74-825A-2104-928C-29A35B07FF7F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12536441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1299"/>
            <a:ext cx="9144000" cy="795846"/>
          </a:xfrm>
        </p:spPr>
        <p:txBody>
          <a:bodyPr>
            <a:noAutofit/>
          </a:bodyPr>
          <a:lstStyle/>
          <a:p>
            <a:r>
              <a:rPr lang="pt-BR" sz="2000" b="1"/>
              <a:t>Dezembro de 2025 – Capacitação em Emergência em Saúde Pública</a:t>
            </a:r>
            <a:endParaRPr lang="pt-BR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255520"/>
            <a:ext cx="8138160" cy="3858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/>
              <a:t>No dia </a:t>
            </a:r>
            <a:r>
              <a:rPr lang="pt-BR" sz="1800" b="1"/>
              <a:t>11 de dezembro de 2025</a:t>
            </a:r>
            <a:r>
              <a:rPr lang="pt-BR" sz="1800"/>
              <a:t>, foi realizado o </a:t>
            </a:r>
            <a:r>
              <a:rPr lang="pt-BR" sz="1800" b="1"/>
              <a:t>Exercício Simulado de Resposta a Emergências em Saúde Pública – Arboviroses</a:t>
            </a:r>
            <a:r>
              <a:rPr lang="pt-BR" sz="1800"/>
              <a:t>, com a participação dos municípios de </a:t>
            </a:r>
            <a:r>
              <a:rPr lang="pt-BR" sz="1800" b="1"/>
              <a:t>Ipiranga, Ivaí, Palmeira, Porto Amazonas e São João do Triunfo</a:t>
            </a:r>
            <a:r>
              <a:rPr lang="pt-BR" sz="1800"/>
              <a:t>.</a:t>
            </a:r>
          </a:p>
          <a:p>
            <a:pPr marL="0" indent="0">
              <a:buNone/>
            </a:pPr>
            <a:endParaRPr lang="pt-BR" sz="1800"/>
          </a:p>
          <a:p>
            <a:pPr marL="0" indent="0">
              <a:buNone/>
            </a:pPr>
            <a:r>
              <a:rPr lang="pt-BR" sz="1800"/>
              <a:t>A atividade teve como objetivo </a:t>
            </a:r>
            <a:r>
              <a:rPr lang="pt-BR" sz="1800" b="1"/>
              <a:t>fortalecer a capacidade de resposta dos serviços de saúde</a:t>
            </a:r>
            <a:r>
              <a:rPr lang="pt-BR" sz="1800"/>
              <a:t> frente a situações de emergência relacionadas às arboviroses, promovendo o </a:t>
            </a:r>
            <a:r>
              <a:rPr lang="pt-BR" sz="1800" b="1"/>
              <a:t>alinhamento entre os municípios</a:t>
            </a:r>
            <a:r>
              <a:rPr lang="pt-BR" sz="1800"/>
              <a:t>, a </a:t>
            </a:r>
            <a:r>
              <a:rPr lang="pt-BR" sz="1800" b="1"/>
              <a:t>integração das equipes</a:t>
            </a:r>
            <a:r>
              <a:rPr lang="pt-BR" sz="1800"/>
              <a:t> e a </a:t>
            </a:r>
            <a:r>
              <a:rPr lang="pt-BR" sz="1800" b="1"/>
              <a:t>padronização de fluxos e condutas</a:t>
            </a:r>
            <a:r>
              <a:rPr lang="pt-BR" sz="1800"/>
              <a:t> conforme as diretrizes da vigilância em saúde.</a:t>
            </a:r>
          </a:p>
          <a:p>
            <a:pPr marL="0" indent="0">
              <a:buNone/>
            </a:pPr>
            <a:endParaRPr lang="pt-BR" sz="1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E67CD5E-8E75-122E-532B-27BE0E79F08C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>
                <a:solidFill>
                  <a:prstClr val="black"/>
                </a:solidFill>
              </a:rPr>
              <a:t>HOSPITAL MUNICIPAL CAROLINA LUPION</a:t>
            </a:r>
            <a:endParaRPr lang="pt-BR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61A46-5A7E-571B-22AC-78371A88D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E4A11C6-A91C-607F-5DB9-63E7D357D22D}"/>
              </a:ext>
            </a:extLst>
          </p:cNvPr>
          <p:cNvSpPr txBox="1"/>
          <p:nvPr/>
        </p:nvSpPr>
        <p:spPr>
          <a:xfrm>
            <a:off x="999240" y="650877"/>
            <a:ext cx="76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Boletim CCIH / NSP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D753EDF-5621-E2D7-31FD-876030DA1FC3}"/>
              </a:ext>
            </a:extLst>
          </p:cNvPr>
          <p:cNvSpPr txBox="1"/>
          <p:nvPr/>
        </p:nvSpPr>
        <p:spPr>
          <a:xfrm>
            <a:off x="169683" y="1297208"/>
            <a:ext cx="289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1.   CIRURGIAS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3BE9CE-1C99-0EEC-F9D7-D4D0DDC5C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398164"/>
              </p:ext>
            </p:extLst>
          </p:nvPr>
        </p:nvGraphicFramePr>
        <p:xfrm>
          <a:off x="471637" y="1866928"/>
          <a:ext cx="8163314" cy="301935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623691">
                  <a:extLst>
                    <a:ext uri="{9D8B030D-6E8A-4147-A177-3AD203B41FA5}">
                      <a16:colId xmlns:a16="http://schemas.microsoft.com/office/drawing/2014/main" val="297146828"/>
                    </a:ext>
                  </a:extLst>
                </a:gridCol>
                <a:gridCol w="1133705">
                  <a:extLst>
                    <a:ext uri="{9D8B030D-6E8A-4147-A177-3AD203B41FA5}">
                      <a16:colId xmlns:a16="http://schemas.microsoft.com/office/drawing/2014/main" val="1283242277"/>
                    </a:ext>
                  </a:extLst>
                </a:gridCol>
                <a:gridCol w="1135306">
                  <a:extLst>
                    <a:ext uri="{9D8B030D-6E8A-4147-A177-3AD203B41FA5}">
                      <a16:colId xmlns:a16="http://schemas.microsoft.com/office/drawing/2014/main" val="349535341"/>
                    </a:ext>
                  </a:extLst>
                </a:gridCol>
                <a:gridCol w="1135306">
                  <a:extLst>
                    <a:ext uri="{9D8B030D-6E8A-4147-A177-3AD203B41FA5}">
                      <a16:colId xmlns:a16="http://schemas.microsoft.com/office/drawing/2014/main" val="1240186997"/>
                    </a:ext>
                  </a:extLst>
                </a:gridCol>
                <a:gridCol w="1135306">
                  <a:extLst>
                    <a:ext uri="{9D8B030D-6E8A-4147-A177-3AD203B41FA5}">
                      <a16:colId xmlns:a16="http://schemas.microsoft.com/office/drawing/2014/main" val="11614196"/>
                    </a:ext>
                  </a:extLst>
                </a:gridCol>
              </a:tblGrid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CIRURGIAS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SET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DEZ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6355223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ELETIVAS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09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6038653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OBSTÉTRICAS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09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86446089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ORTOPÉDICAS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5629595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ODONTOLÓGICAS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12208755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PEQUENAS CIRURGIAS (AMBULATORIAL)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15760852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GINECOLÓGICAS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54708357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EMERGÊNCIAS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52658003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URGÊNCIAS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05826665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OFTALMOLÓGICAS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49966475"/>
                  </a:ext>
                </a:extLst>
              </a:tr>
              <a:tr h="2744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94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5836934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39DC976-B320-2CE9-F25B-2C09BBD18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37" y="5086674"/>
            <a:ext cx="214513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Relatório Centro Cirúrgico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DED1F5-F7BA-4E17-2E38-121D669079A5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41784139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A8A3E61-13BD-A3C6-CD46-0D8A111BEAF2}"/>
              </a:ext>
            </a:extLst>
          </p:cNvPr>
          <p:cNvSpPr txBox="1"/>
          <p:nvPr/>
        </p:nvSpPr>
        <p:spPr>
          <a:xfrm>
            <a:off x="999240" y="650877"/>
            <a:ext cx="763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Boletim CCIH / NSP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6487F1D-FC83-734A-05C0-42E030A1D2A1}"/>
              </a:ext>
            </a:extLst>
          </p:cNvPr>
          <p:cNvSpPr txBox="1"/>
          <p:nvPr/>
        </p:nvSpPr>
        <p:spPr>
          <a:xfrm>
            <a:off x="0" y="3282477"/>
            <a:ext cx="620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3. DOENÇAS DE NOTIFICAÇÃO COMPULSÓRIA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54B09EA9-32FC-6545-B245-932046E71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937413"/>
              </p:ext>
            </p:extLst>
          </p:nvPr>
        </p:nvGraphicFramePr>
        <p:xfrm>
          <a:off x="999240" y="1989233"/>
          <a:ext cx="7182929" cy="86137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170381">
                  <a:extLst>
                    <a:ext uri="{9D8B030D-6E8A-4147-A177-3AD203B41FA5}">
                      <a16:colId xmlns:a16="http://schemas.microsoft.com/office/drawing/2014/main" val="948912493"/>
                    </a:ext>
                  </a:extLst>
                </a:gridCol>
                <a:gridCol w="1253137">
                  <a:extLst>
                    <a:ext uri="{9D8B030D-6E8A-4147-A177-3AD203B41FA5}">
                      <a16:colId xmlns:a16="http://schemas.microsoft.com/office/drawing/2014/main" val="3921076654"/>
                    </a:ext>
                  </a:extLst>
                </a:gridCol>
                <a:gridCol w="1253137">
                  <a:extLst>
                    <a:ext uri="{9D8B030D-6E8A-4147-A177-3AD203B41FA5}">
                      <a16:colId xmlns:a16="http://schemas.microsoft.com/office/drawing/2014/main" val="4141228851"/>
                    </a:ext>
                  </a:extLst>
                </a:gridCol>
                <a:gridCol w="1253137">
                  <a:extLst>
                    <a:ext uri="{9D8B030D-6E8A-4147-A177-3AD203B41FA5}">
                      <a16:colId xmlns:a16="http://schemas.microsoft.com/office/drawing/2014/main" val="480587424"/>
                    </a:ext>
                  </a:extLst>
                </a:gridCol>
                <a:gridCol w="1253137">
                  <a:extLst>
                    <a:ext uri="{9D8B030D-6E8A-4147-A177-3AD203B41FA5}">
                      <a16:colId xmlns:a16="http://schemas.microsoft.com/office/drawing/2014/main" val="1288080253"/>
                    </a:ext>
                  </a:extLst>
                </a:gridCol>
              </a:tblGrid>
              <a:tr h="287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TIPO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SET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DEZ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46241092"/>
                  </a:ext>
                </a:extLst>
              </a:tr>
              <a:tr h="287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CESÁREA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09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56360109"/>
                  </a:ext>
                </a:extLst>
              </a:tr>
              <a:tr h="287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VAGINAL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07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4182483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40095E19-9CBD-73C3-08C5-F2DFEBA7C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789" y="2841923"/>
            <a:ext cx="238398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relatório do setor Obstetrícia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72AADED-47D5-C9A5-66EC-C4BE362BF536}"/>
              </a:ext>
            </a:extLst>
          </p:cNvPr>
          <p:cNvSpPr txBox="1"/>
          <p:nvPr/>
        </p:nvSpPr>
        <p:spPr>
          <a:xfrm>
            <a:off x="322083" y="1449608"/>
            <a:ext cx="2895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2. TIPOS DE PARTOS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E513119-D731-ED1F-C962-5DA1BCE7A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396441"/>
              </p:ext>
            </p:extLst>
          </p:nvPr>
        </p:nvGraphicFramePr>
        <p:xfrm>
          <a:off x="980685" y="3712538"/>
          <a:ext cx="7201484" cy="198984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148553">
                  <a:extLst>
                    <a:ext uri="{9D8B030D-6E8A-4147-A177-3AD203B41FA5}">
                      <a16:colId xmlns:a16="http://schemas.microsoft.com/office/drawing/2014/main" val="424386629"/>
                    </a:ext>
                  </a:extLst>
                </a:gridCol>
                <a:gridCol w="1050312">
                  <a:extLst>
                    <a:ext uri="{9D8B030D-6E8A-4147-A177-3AD203B41FA5}">
                      <a16:colId xmlns:a16="http://schemas.microsoft.com/office/drawing/2014/main" val="1875491381"/>
                    </a:ext>
                  </a:extLst>
                </a:gridCol>
                <a:gridCol w="999931">
                  <a:extLst>
                    <a:ext uri="{9D8B030D-6E8A-4147-A177-3AD203B41FA5}">
                      <a16:colId xmlns:a16="http://schemas.microsoft.com/office/drawing/2014/main" val="1271463570"/>
                    </a:ext>
                  </a:extLst>
                </a:gridCol>
                <a:gridCol w="1001344">
                  <a:extLst>
                    <a:ext uri="{9D8B030D-6E8A-4147-A177-3AD203B41FA5}">
                      <a16:colId xmlns:a16="http://schemas.microsoft.com/office/drawing/2014/main" val="3340251988"/>
                    </a:ext>
                  </a:extLst>
                </a:gridCol>
                <a:gridCol w="1001344">
                  <a:extLst>
                    <a:ext uri="{9D8B030D-6E8A-4147-A177-3AD203B41FA5}">
                      <a16:colId xmlns:a16="http://schemas.microsoft.com/office/drawing/2014/main" val="3007143001"/>
                    </a:ext>
                  </a:extLst>
                </a:gridCol>
              </a:tblGrid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AGRAVOS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SET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NOV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DEZ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65057327"/>
                  </a:ext>
                </a:extLst>
              </a:tr>
              <a:tr h="32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Atendimento </a:t>
                      </a:r>
                      <a:r>
                        <a:rPr lang="pt-BR" sz="1400" dirty="0" err="1">
                          <a:solidFill>
                            <a:schemeClr val="tx1"/>
                          </a:solidFill>
                          <a:effectLst/>
                        </a:rPr>
                        <a:t>anti-rábico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57419561"/>
                  </a:ext>
                </a:extLst>
              </a:tr>
              <a:tr h="250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Acidentes com animais peçonhentos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9745403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Intoxicação exógena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06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4615939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Dengue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86103591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SRAG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44710358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COVID 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25228951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Tuberculose 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11860372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E692B21D-754A-26F5-4BEE-8ADC155F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276" y="5872677"/>
            <a:ext cx="528702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pt-BR" altLang="pt-BR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dados obtidos a partir das fichas de notificações enviadas à Vig. Epidemiológica</a:t>
            </a:r>
            <a:endParaRPr kumimoji="0" lang="pt-BR" alt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B9C1EF-EFE4-C9E1-4C5D-C926C6D6DB4F}"/>
              </a:ext>
            </a:extLst>
          </p:cNvPr>
          <p:cNvSpPr txBox="1"/>
          <p:nvPr/>
        </p:nvSpPr>
        <p:spPr>
          <a:xfrm>
            <a:off x="0" y="356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black"/>
                </a:solidFill>
              </a:rPr>
              <a:t>HOSPITAL MUNICIPAL CAROLINA LUPION</a:t>
            </a:r>
          </a:p>
        </p:txBody>
      </p:sp>
    </p:spTree>
    <p:extLst>
      <p:ext uri="{BB962C8B-B14F-4D97-AF65-F5344CB8AC3E}">
        <p14:creationId xmlns:p14="http://schemas.microsoft.com/office/powerpoint/2010/main" val="5985104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- PRESTAÇÃO DE CONTAS - 2º Quadrimestre de 2025</Template>
  <TotalTime>666</TotalTime>
  <Words>5733</Words>
  <Application>Microsoft Office PowerPoint</Application>
  <PresentationFormat>Apresentação na tela (4:3)</PresentationFormat>
  <Paragraphs>1802</Paragraphs>
  <Slides>124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124</vt:i4>
      </vt:variant>
    </vt:vector>
  </HeadingPairs>
  <TitlesOfParts>
    <vt:vector size="135" baseType="lpstr">
      <vt:lpstr>Aharoni</vt:lpstr>
      <vt:lpstr>Aptos</vt:lpstr>
      <vt:lpstr>Arial</vt:lpstr>
      <vt:lpstr>Arial Black</vt:lpstr>
      <vt:lpstr>Bebas Neue</vt:lpstr>
      <vt:lpstr>Calibri</vt:lpstr>
      <vt:lpstr>Roboto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CONSULTAS ESPECIALIZADAS EXTERNAS</vt:lpstr>
      <vt:lpstr>CONSULTAS ESPECIALIZADAS ATENDIDAS NO MUNICÍPIO</vt:lpstr>
      <vt:lpstr>AGENDAMENTO DE EXAMES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Vigilância em Saúde</vt:lpstr>
      <vt:lpstr>VIGILÂNCIA SANITÁRIA</vt:lpstr>
      <vt:lpstr>VIGILÂNCIA EPIDEMIOLÓGICA</vt:lpstr>
      <vt:lpstr>VIGILÂNCIA EPIDEMIOLÓGICA</vt:lpstr>
      <vt:lpstr>VIGILÂNCIA EPIDEMIOLÓGICA</vt:lpstr>
      <vt:lpstr>VIGILÂNCIA EPIDEMIOLÓGICA</vt:lpstr>
      <vt:lpstr>VIGILÂNCIA EPIDEMIOLÓGICA</vt:lpstr>
      <vt:lpstr>VACINAS APLICADAS DO CALENDÁRIO BÁSICO - 3º Quadrimestre</vt:lpstr>
      <vt:lpstr>VACINAS APLICADAS DO CALENDÁRIO BÁSICO - 2025</vt:lpstr>
      <vt:lpstr>VIGILÂNCIA AMBIENTAL</vt:lpstr>
      <vt:lpstr>VIGILÂNCIA AMBIENTAL</vt:lpstr>
      <vt:lpstr>Vigilância em Saúde do Trabalhador</vt:lpstr>
      <vt:lpstr>OUVIDORIA</vt:lpstr>
      <vt:lpstr>Vigilância em Saúde</vt:lpstr>
      <vt:lpstr>OBRIGADA!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CAPS – Centro de Atenção Psicossocial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Setembro de 2025 – Reunião de Alinhamento  Alta Qualificada 3ª Regional de Saúde </vt:lpstr>
      <vt:lpstr>Setembro de 2025 – Capacitação em Segurança do Paciente</vt:lpstr>
      <vt:lpstr>Setembro de 2025 – Aquisição de Equipamento para o Centro Cirúrgico</vt:lpstr>
      <vt:lpstr>Setembro de 2025 – Treinamento sobre  Acidente de Trabalho com Material Biológico</vt:lpstr>
      <vt:lpstr>Setembro de 2025 – Treinamento sobre Acidente de Trabalho com Material Biológico</vt:lpstr>
      <vt:lpstr>Novembro de 2025 – Oficina de Vigilância em Saúde</vt:lpstr>
      <vt:lpstr>Dezembro de 2025 – Benfeitorias Estruturais no Pronto-Socorro</vt:lpstr>
      <vt:lpstr>Dezembro de 2025 – Benfeitorias Estruturais no Pronto-Socorro</vt:lpstr>
      <vt:lpstr>Dezembro de 2025 – Benfeitorias Estruturais no Pronto-Socorro</vt:lpstr>
      <vt:lpstr>Dezembro de 2025 – Capacitação em Emergência em Saúde Pública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NÚMERO DE ATENDIMENTOS SOCIAIS REALIZADOS: (VISITAS NOS LEITOS, VISITAS DOMICILIARES, ENCAMINHAMENTOS, RELATÓRIOS PARA REDE DE PROTEÇÃO MUNICIPAL). </vt:lpstr>
      <vt:lpstr>NÚMERO DE CADASTROS SOCIAIS –  PROGRAMA DE OXIGENOTERAPIA DOMICLIAR/BIPAP/CPAP/VENTILADOR PULMONAR, ETC.</vt:lpstr>
      <vt:lpstr>Fotos – modelos dos aparelhos disponibilizados aos pacientes cadastrados via domicílio – enviados p/3ª Regional de Saúde.</vt:lpstr>
      <vt:lpstr>TOTAL DE ENTREVISTAS SOCIAIS – ENCAMINHAMENTOS MÉDICOS (PROCEDIMENTOS PARA LAQUEADURA E VASECTOMIA)</vt:lpstr>
      <vt:lpstr>ACOMPANHAMENTO NO HOSPITAL DE PROJETOS SOCIAIS   MUSICOTERAPIA – PARCERIA COM IGREJA CONGREGAÇÃO CRISTÃ </vt:lpstr>
      <vt:lpstr>PROJETOS SOCIAIS – ORAÇÃO AOS ENFERMEIROS E FUNCIONÁRIOS DO HOSPITAL E DOUTORES DA ALEGRIA </vt:lpstr>
      <vt:lpstr>FOTOS – EMPRÉSTIMOS DE BENS  (SERVIÇO SOCIAL)</vt:lpstr>
      <vt:lpstr>Projeto social: Doutores da Alegria </vt:lpstr>
      <vt:lpstr>MUSICOTERAPIA – IGREJA CONGREGAÇÃO CRISTÃ</vt:lpstr>
      <vt:lpstr>PROJETO: ORAÇÃO PARA OS PACIENTES E FUNCIONÁRIOS </vt:lpstr>
      <vt:lpstr>Apresentação do PowerPoint</vt:lpstr>
      <vt:lpstr>Apresentação do PowerPoint</vt:lpstr>
      <vt:lpstr>Apresentação do PowerPoint</vt:lpstr>
      <vt:lpstr>ATENDIMENTO EM BALCÃO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Emanuel Cristiano Correa</dc:creator>
  <cp:lastModifiedBy>Rosangela Abreu</cp:lastModifiedBy>
  <cp:revision>26</cp:revision>
  <cp:lastPrinted>2026-02-23T13:02:24Z</cp:lastPrinted>
  <dcterms:created xsi:type="dcterms:W3CDTF">2025-09-23T18:04:03Z</dcterms:created>
  <dcterms:modified xsi:type="dcterms:W3CDTF">2026-02-23T13:02:33Z</dcterms:modified>
</cp:coreProperties>
</file>